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7"/>
    </p:embeddedFont>
    <p:embeddedFont>
      <p:font typeface="Poppins" panose="00000500000000000000" pitchFamily="50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7"/>
    <a:srgbClr val="A9C398"/>
    <a:srgbClr val="004989"/>
    <a:srgbClr val="004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1"/>
    <p:restoredTop sz="94695"/>
  </p:normalViewPr>
  <p:slideViewPr>
    <p:cSldViewPr snapToGrid="0" snapToObjects="1">
      <p:cViewPr varScale="1">
        <p:scale>
          <a:sx n="112" d="100"/>
          <a:sy n="112" d="100"/>
        </p:scale>
        <p:origin x="38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D0A2-57B0-F84E-B43B-4DE0BBEA7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7118E-3EAC-C844-B88B-5EA0F310C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19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33567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3FC04B-F04D-FC49-BB3B-5DE04ED7022C}"/>
              </a:ext>
            </a:extLst>
          </p:cNvPr>
          <p:cNvSpPr/>
          <p:nvPr/>
        </p:nvSpPr>
        <p:spPr>
          <a:xfrm>
            <a:off x="0" y="3993265"/>
            <a:ext cx="9144000" cy="115644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rgbClr val="A9C39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78690-0C9B-864B-85E8-EDAF4A094E14}"/>
              </a:ext>
            </a:extLst>
          </p:cNvPr>
          <p:cNvSpPr/>
          <p:nvPr/>
        </p:nvSpPr>
        <p:spPr>
          <a:xfrm>
            <a:off x="0" y="0"/>
            <a:ext cx="9144000" cy="3993266"/>
          </a:xfrm>
          <a:prstGeom prst="rect">
            <a:avLst/>
          </a:prstGeom>
          <a:gradFill flip="none" rotWithShape="1">
            <a:gsLst>
              <a:gs pos="0">
                <a:srgbClr val="004989"/>
              </a:gs>
              <a:gs pos="100000">
                <a:srgbClr val="00376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5139CB-F030-3B4F-88B1-29FA81112B34}"/>
              </a:ext>
            </a:extLst>
          </p:cNvPr>
          <p:cNvSpPr txBox="1">
            <a:spLocks/>
          </p:cNvSpPr>
          <p:nvPr/>
        </p:nvSpPr>
        <p:spPr>
          <a:xfrm>
            <a:off x="574842" y="979777"/>
            <a:ext cx="4518020" cy="1624527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33567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4420"/>
              </a:lnSpc>
            </a:pPr>
            <a:r>
              <a:rPr lang="en-US" sz="4000" b="1" dirty="0">
                <a:gradFill>
                  <a:gsLst>
                    <a:gs pos="0">
                      <a:srgbClr val="A9C398">
                        <a:lumMod val="25000"/>
                        <a:lumOff val="75000"/>
                      </a:srgbClr>
                    </a:gs>
                    <a:gs pos="99000">
                      <a:srgbClr val="A9C398"/>
                    </a:gs>
                  </a:gsLst>
                  <a:path path="circle">
                    <a:fillToRect l="100000" t="100000"/>
                  </a:path>
                </a:gradFill>
                <a:latin typeface="Poppins" pitchFamily="2" charset="77"/>
                <a:cs typeface="Poppins" pitchFamily="2" charset="77"/>
              </a:rPr>
              <a:t>Right now, small businesses need a big boost.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BAA113-F271-B248-A380-562ACE046962}"/>
              </a:ext>
            </a:extLst>
          </p:cNvPr>
          <p:cNvSpPr txBox="1">
            <a:spLocks/>
          </p:cNvSpPr>
          <p:nvPr/>
        </p:nvSpPr>
        <p:spPr>
          <a:xfrm>
            <a:off x="574842" y="2604304"/>
            <a:ext cx="5698636" cy="659757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33567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4420"/>
              </a:lnSpc>
            </a:pPr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The Lights On </a:t>
            </a:r>
            <a:r>
              <a:rPr lang="en-US" sz="2400" b="1" dirty="0" err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Covid</a:t>
            </a:r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Recovery Loan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C577B-A11C-8E4D-A6F4-691A7F88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03" y="4378789"/>
            <a:ext cx="3734112" cy="382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A6F2F-CF44-2047-A0B3-FF3E767B50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5435972" y="336176"/>
            <a:ext cx="333487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0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6000">
              <a:srgbClr val="A9C398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1FB032-0962-A745-B8CD-F568B5B42E4D}"/>
              </a:ext>
            </a:extLst>
          </p:cNvPr>
          <p:cNvSpPr txBox="1">
            <a:spLocks/>
          </p:cNvSpPr>
          <p:nvPr/>
        </p:nvSpPr>
        <p:spPr>
          <a:xfrm>
            <a:off x="285475" y="447342"/>
            <a:ext cx="4191522" cy="1084575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33567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920"/>
              </a:lnSpc>
            </a:pPr>
            <a:r>
              <a:rPr lang="en-US" sz="2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 microloan program to help businesses recover from Covid-19.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92E354-F90E-1947-8895-CEF6452F8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44" t="16350" r="2466" b="593"/>
          <a:stretch/>
        </p:blipFill>
        <p:spPr>
          <a:xfrm>
            <a:off x="0" y="1920240"/>
            <a:ext cx="4480560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F95CC5-0091-C445-8D0D-1FCDA6E80569}"/>
              </a:ext>
            </a:extLst>
          </p:cNvPr>
          <p:cNvSpPr txBox="1"/>
          <p:nvPr/>
        </p:nvSpPr>
        <p:spPr>
          <a:xfrm>
            <a:off x="4683760" y="1920240"/>
            <a:ext cx="3921760" cy="36933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3038" indent="-173038">
              <a:lnSpc>
                <a:spcPts val="1880"/>
              </a:lnSpc>
              <a:spcAft>
                <a:spcPts val="600"/>
              </a:spcAft>
              <a:buClr>
                <a:srgbClr val="A9C39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Loans for small to mid-sized businesses </a:t>
            </a:r>
            <a:br>
              <a:rPr lang="en-US" sz="1400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400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in the Triad region </a:t>
            </a:r>
          </a:p>
          <a:p>
            <a:pPr marL="173038" indent="-173038">
              <a:lnSpc>
                <a:spcPts val="1880"/>
              </a:lnSpc>
              <a:spcAft>
                <a:spcPts val="600"/>
              </a:spcAft>
              <a:buClr>
                <a:srgbClr val="A9C39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Created to provide relief for businesses suffering from Covid-19 economic loss</a:t>
            </a:r>
          </a:p>
          <a:p>
            <a:pPr marL="173038" indent="-173038">
              <a:lnSpc>
                <a:spcPts val="1880"/>
              </a:lnSpc>
              <a:spcAft>
                <a:spcPts val="600"/>
              </a:spcAft>
              <a:buClr>
                <a:srgbClr val="A9C39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Emphasis on downtown and agricultural business applicants</a:t>
            </a:r>
          </a:p>
          <a:p>
            <a:pPr marL="173038" indent="-173038">
              <a:lnSpc>
                <a:spcPts val="1880"/>
              </a:lnSpc>
              <a:spcAft>
                <a:spcPts val="600"/>
              </a:spcAft>
              <a:buClr>
                <a:srgbClr val="A9C39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Locally administered, funded by the US Economic Development Administration 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AD3B41-30F7-F540-9596-FF3A1B61E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220" y="4487652"/>
            <a:ext cx="457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4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E78690-0C9B-864B-85E8-EDAF4A094E14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gradFill flip="none" rotWithShape="1">
            <a:gsLst>
              <a:gs pos="0">
                <a:srgbClr val="004989"/>
              </a:gs>
              <a:gs pos="100000">
                <a:srgbClr val="00376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5139CB-F030-3B4F-88B1-29FA81112B34}"/>
              </a:ext>
            </a:extLst>
          </p:cNvPr>
          <p:cNvSpPr txBox="1">
            <a:spLocks/>
          </p:cNvSpPr>
          <p:nvPr/>
        </p:nvSpPr>
        <p:spPr>
          <a:xfrm>
            <a:off x="283464" y="2064865"/>
            <a:ext cx="3940008" cy="824639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33567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920"/>
              </a:lnSpc>
            </a:pPr>
            <a:r>
              <a:rPr lang="en-US" sz="2800" b="1" dirty="0">
                <a:gradFill>
                  <a:gsLst>
                    <a:gs pos="0">
                      <a:srgbClr val="A9C398">
                        <a:lumMod val="25000"/>
                        <a:lumOff val="75000"/>
                      </a:srgbClr>
                    </a:gs>
                    <a:gs pos="100000">
                      <a:srgbClr val="A9C398"/>
                    </a:gs>
                  </a:gsLst>
                  <a:path path="circle">
                    <a:fillToRect l="100000" t="100000"/>
                  </a:path>
                </a:gradFill>
                <a:latin typeface="Poppins" pitchFamily="2" charset="77"/>
                <a:cs typeface="Poppins" pitchFamily="2" charset="77"/>
              </a:rPr>
              <a:t>Terms &amp; benefits that work in your favor.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A5327-3159-3744-8083-40917E0D6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3" t="15685" r="27070" b="13940"/>
          <a:stretch/>
        </p:blipFill>
        <p:spPr>
          <a:xfrm>
            <a:off x="4572000" y="0"/>
            <a:ext cx="4572000" cy="51480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47FB4E-9C08-BD44-BAD8-FCC1B0D23AFB}"/>
              </a:ext>
            </a:extLst>
          </p:cNvPr>
          <p:cNvSpPr txBox="1"/>
          <p:nvPr/>
        </p:nvSpPr>
        <p:spPr>
          <a:xfrm>
            <a:off x="325120" y="2962656"/>
            <a:ext cx="3466592" cy="16398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975" indent="-180975">
              <a:lnSpc>
                <a:spcPts val="1880"/>
              </a:lnSpc>
              <a:spcAft>
                <a:spcPts val="600"/>
              </a:spcAft>
              <a:buClr>
                <a:srgbClr val="A9C39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0% interest rate, 5-year term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Clr>
                <a:srgbClr val="A9C39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Non-forgivable loans up to $50,000 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Clr>
                <a:srgbClr val="A9C39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Streamlined application 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Clr>
                <a:srgbClr val="A9C398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Can be used for payroll, benefits, overhead, and other debt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0DE428-92F7-5045-BCE5-CB09B5EB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4" y="277011"/>
            <a:ext cx="457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E78690-0C9B-864B-85E8-EDAF4A094E14}"/>
              </a:ext>
            </a:extLst>
          </p:cNvPr>
          <p:cNvSpPr/>
          <p:nvPr/>
        </p:nvSpPr>
        <p:spPr>
          <a:xfrm>
            <a:off x="325120" y="304800"/>
            <a:ext cx="8501888" cy="4511040"/>
          </a:xfrm>
          <a:prstGeom prst="rect">
            <a:avLst/>
          </a:prstGeom>
          <a:gradFill flip="none" rotWithShape="1">
            <a:gsLst>
              <a:gs pos="0">
                <a:srgbClr val="A9C398">
                  <a:lumMod val="64000"/>
                  <a:lumOff val="36000"/>
                </a:srgbClr>
              </a:gs>
              <a:gs pos="100000">
                <a:srgbClr val="A9C39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5139CB-F030-3B4F-88B1-29FA81112B34}"/>
              </a:ext>
            </a:extLst>
          </p:cNvPr>
          <p:cNvSpPr txBox="1">
            <a:spLocks/>
          </p:cNvSpPr>
          <p:nvPr/>
        </p:nvSpPr>
        <p:spPr>
          <a:xfrm>
            <a:off x="685800" y="1101697"/>
            <a:ext cx="4020312" cy="824639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33567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920"/>
              </a:lnSpc>
            </a:pPr>
            <a:r>
              <a:rPr lang="en-US" sz="2800" b="1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What you can do, and how you can help.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7FB4E-9C08-BD44-BAD8-FCC1B0D23AFB}"/>
              </a:ext>
            </a:extLst>
          </p:cNvPr>
          <p:cNvSpPr txBox="1"/>
          <p:nvPr/>
        </p:nvSpPr>
        <p:spPr>
          <a:xfrm>
            <a:off x="727456" y="1999488"/>
            <a:ext cx="3978656" cy="16398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80975" indent="-180975">
              <a:lnSpc>
                <a:spcPts val="1880"/>
              </a:lnSpc>
              <a:spcAft>
                <a:spcPts val="600"/>
              </a:spcAft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Apply today for a microloan to help </a:t>
            </a:r>
            <a:b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your business recover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Encourage other business owners </a:t>
            </a:r>
            <a:b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who are struggling financially to apply</a:t>
            </a:r>
          </a:p>
          <a:p>
            <a:pPr marL="180975" indent="-180975">
              <a:lnSpc>
                <a:spcPts val="1880"/>
              </a:lnSpc>
              <a:spcAft>
                <a:spcPts val="600"/>
              </a:spcAft>
              <a:buClr>
                <a:srgbClr val="003767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Help get the word out on social media </a:t>
            </a:r>
            <a:b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14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or any other way you can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BB5CC9-5617-7D4D-8DE3-252E1678D02E}"/>
              </a:ext>
            </a:extLst>
          </p:cNvPr>
          <p:cNvSpPr txBox="1">
            <a:spLocks/>
          </p:cNvSpPr>
          <p:nvPr/>
        </p:nvSpPr>
        <p:spPr>
          <a:xfrm>
            <a:off x="685800" y="3747361"/>
            <a:ext cx="6556248" cy="824639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33567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920"/>
              </a:lnSpc>
            </a:pPr>
            <a:r>
              <a:rPr lang="en-US" sz="2000" b="1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Find out more at </a:t>
            </a:r>
            <a:r>
              <a:rPr lang="en-US" sz="2000" b="1" dirty="0" err="1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PTRC.org</a:t>
            </a:r>
            <a:r>
              <a:rPr lang="en-US" sz="2000" b="1" dirty="0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/</a:t>
            </a:r>
            <a:r>
              <a:rPr lang="en-US" sz="2000" b="1" dirty="0" err="1">
                <a:solidFill>
                  <a:srgbClr val="003767"/>
                </a:solidFill>
                <a:latin typeface="Poppins" pitchFamily="2" charset="77"/>
                <a:cs typeface="Poppins" pitchFamily="2" charset="77"/>
              </a:rPr>
              <a:t>LightsOnLoan</a:t>
            </a:r>
            <a:endParaRPr lang="en-US" sz="2000" b="1" dirty="0">
              <a:solidFill>
                <a:srgbClr val="003767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E509A8-41CB-8D46-A166-34AF897030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194048" y="461010"/>
            <a:ext cx="4496816" cy="27064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9F6C3F-453F-874E-936E-F3FDEB4D9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641" y="4205979"/>
            <a:ext cx="457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3FC04B-F04D-FC49-BB3B-5DE04ED7022C}"/>
              </a:ext>
            </a:extLst>
          </p:cNvPr>
          <p:cNvSpPr/>
          <p:nvPr/>
        </p:nvSpPr>
        <p:spPr>
          <a:xfrm>
            <a:off x="0" y="3993265"/>
            <a:ext cx="9144000" cy="1156447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rgbClr val="A9C398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78690-0C9B-864B-85E8-EDAF4A094E14}"/>
              </a:ext>
            </a:extLst>
          </p:cNvPr>
          <p:cNvSpPr/>
          <p:nvPr/>
        </p:nvSpPr>
        <p:spPr>
          <a:xfrm>
            <a:off x="0" y="0"/>
            <a:ext cx="9144000" cy="3993266"/>
          </a:xfrm>
          <a:prstGeom prst="rect">
            <a:avLst/>
          </a:prstGeom>
          <a:gradFill flip="none" rotWithShape="1">
            <a:gsLst>
              <a:gs pos="0">
                <a:srgbClr val="004989"/>
              </a:gs>
              <a:gs pos="100000">
                <a:srgbClr val="00376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5139CB-F030-3B4F-88B1-29FA81112B34}"/>
              </a:ext>
            </a:extLst>
          </p:cNvPr>
          <p:cNvSpPr txBox="1">
            <a:spLocks/>
          </p:cNvSpPr>
          <p:nvPr/>
        </p:nvSpPr>
        <p:spPr>
          <a:xfrm>
            <a:off x="574842" y="979777"/>
            <a:ext cx="3940008" cy="1624527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33567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4420"/>
              </a:lnSpc>
            </a:pPr>
            <a:r>
              <a:rPr lang="en-US" sz="4000" b="1" dirty="0">
                <a:gradFill>
                  <a:gsLst>
                    <a:gs pos="0">
                      <a:srgbClr val="A9C398">
                        <a:lumMod val="25000"/>
                        <a:lumOff val="75000"/>
                      </a:srgbClr>
                    </a:gs>
                    <a:gs pos="100000">
                      <a:srgbClr val="A9C398"/>
                    </a:gs>
                  </a:gsLst>
                  <a:path path="circle">
                    <a:fillToRect l="100000" t="100000"/>
                  </a:path>
                </a:gradFill>
                <a:latin typeface="Poppins" pitchFamily="2" charset="77"/>
                <a:cs typeface="Poppins" pitchFamily="2" charset="77"/>
              </a:rPr>
              <a:t>Covid-19 hit the NC Triad pretty hard.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BAA113-F271-B248-A380-562ACE046962}"/>
              </a:ext>
            </a:extLst>
          </p:cNvPr>
          <p:cNvSpPr txBox="1">
            <a:spLocks/>
          </p:cNvSpPr>
          <p:nvPr/>
        </p:nvSpPr>
        <p:spPr>
          <a:xfrm>
            <a:off x="574842" y="2739428"/>
            <a:ext cx="5698636" cy="659757"/>
          </a:xfrm>
          <a:prstGeom prst="rect">
            <a:avLst/>
          </a:prstGeom>
        </p:spPr>
        <p:txBody>
          <a:bodyPr lIns="0" tIns="0" rIns="0" bIns="0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rgbClr val="33567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820"/>
              </a:lnSpc>
            </a:pPr>
            <a:r>
              <a:rPr lang="en-US" sz="2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Apply today for a loan that will help your small business fight back.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C577B-A11C-8E4D-A6F4-691A7F88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03" y="4378789"/>
            <a:ext cx="3734112" cy="3824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5A4C5B-AEB5-8D41-B587-36B32DC2C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4000"/>
          </a:blip>
          <a:srcRect t="17622" b="-2151"/>
          <a:stretch/>
        </p:blipFill>
        <p:spPr>
          <a:xfrm>
            <a:off x="4677957" y="0"/>
            <a:ext cx="43269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09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SSCC">
      <a:dk1>
        <a:srgbClr val="585858"/>
      </a:dk1>
      <a:lt1>
        <a:sysClr val="window" lastClr="FFFFFF"/>
      </a:lt1>
      <a:dk2>
        <a:srgbClr val="002C5F"/>
      </a:dk2>
      <a:lt2>
        <a:srgbClr val="EBEBEB"/>
      </a:lt2>
      <a:accent1>
        <a:srgbClr val="EFCB65"/>
      </a:accent1>
      <a:accent2>
        <a:srgbClr val="33567F"/>
      </a:accent2>
      <a:accent3>
        <a:srgbClr val="F8E0A3"/>
      </a:accent3>
      <a:accent4>
        <a:srgbClr val="66809F"/>
      </a:accent4>
      <a:accent5>
        <a:srgbClr val="FBEFD0"/>
      </a:accent5>
      <a:accent6>
        <a:srgbClr val="CCD5DF"/>
      </a:accent6>
      <a:hlink>
        <a:srgbClr val="8F8F8F"/>
      </a:hlink>
      <a:folHlink>
        <a:srgbClr val="A5A5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129</TotalTime>
  <Words>181</Words>
  <Application>Microsoft Office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Wingdings 3</vt:lpstr>
      <vt:lpstr>Arial</vt:lpstr>
      <vt:lpstr>Poppins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Brown</dc:creator>
  <cp:lastModifiedBy>Victoria Randria</cp:lastModifiedBy>
  <cp:revision>16</cp:revision>
  <dcterms:created xsi:type="dcterms:W3CDTF">2020-08-07T17:04:56Z</dcterms:created>
  <dcterms:modified xsi:type="dcterms:W3CDTF">2020-08-10T14:57:34Z</dcterms:modified>
</cp:coreProperties>
</file>