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56" r:id="rId5"/>
    <p:sldId id="294" r:id="rId6"/>
    <p:sldId id="266" r:id="rId7"/>
    <p:sldId id="261" r:id="rId8"/>
    <p:sldId id="259" r:id="rId9"/>
    <p:sldId id="283" r:id="rId10"/>
    <p:sldId id="284" r:id="rId11"/>
    <p:sldId id="295" r:id="rId12"/>
    <p:sldId id="297" r:id="rId13"/>
    <p:sldId id="296" r:id="rId14"/>
    <p:sldId id="298" r:id="rId15"/>
    <p:sldId id="29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C6FD"/>
    <a:srgbClr val="79AE02"/>
    <a:srgbClr val="067F9C"/>
    <a:srgbClr val="014E52"/>
    <a:srgbClr val="0C596D"/>
    <a:srgbClr val="03556D"/>
    <a:srgbClr val="145C72"/>
    <a:srgbClr val="0000A4"/>
    <a:srgbClr val="1ABEEB"/>
    <a:srgbClr val="1DA9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0" d="100"/>
          <a:sy n="60" d="100"/>
        </p:scale>
        <p:origin x="72" y="13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9" d="100"/>
          <a:sy n="99" d="100"/>
        </p:scale>
        <p:origin x="3216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56876A3F-4FE3-4D4F-B92F-16318385074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894516C7-1FF3-F44B-93B1-24B9AA324A7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34C92B-6A45-864A-B429-22A9039765DA}" type="datetimeFigureOut">
              <a:rPr lang="en-US" smtClean="0"/>
              <a:t>2/1/2021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EDC6268A-8AA9-4C40-BEFB-029DF3E8113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08E928AC-AE76-324A-BA05-D16BF60C79E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62C3C4-9460-4343-9283-24A378E271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5489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265FE6-BEE9-465E-9202-2D200EDE749C}" type="datetimeFigureOut">
              <a:rPr lang="en-GB" smtClean="0"/>
              <a:t>01/02/2021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DE8F2A-B3D4-43F2-B39B-CD77F64A195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6177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icture Placeholder 35">
            <a:extLst>
              <a:ext uri="{FF2B5EF4-FFF2-40B4-BE49-F238E27FC236}">
                <a16:creationId xmlns="" xmlns:a16="http://schemas.microsoft.com/office/drawing/2014/main" id="{8B934246-87B1-4444-9DCA-06622CAD550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23992" y="124953"/>
            <a:ext cx="11944014" cy="4372387"/>
          </a:xfrm>
          <a:custGeom>
            <a:avLst/>
            <a:gdLst>
              <a:gd name="connsiteX0" fmla="*/ 0 w 11944014"/>
              <a:gd name="connsiteY0" fmla="*/ 0 h 4372387"/>
              <a:gd name="connsiteX1" fmla="*/ 11944014 w 11944014"/>
              <a:gd name="connsiteY1" fmla="*/ 0 h 4372387"/>
              <a:gd name="connsiteX2" fmla="*/ 11944014 w 11944014"/>
              <a:gd name="connsiteY2" fmla="*/ 4064314 h 4372387"/>
              <a:gd name="connsiteX3" fmla="*/ 11419539 w 11944014"/>
              <a:gd name="connsiteY3" fmla="*/ 4152711 h 4372387"/>
              <a:gd name="connsiteX4" fmla="*/ 4857299 w 11944014"/>
              <a:gd name="connsiteY4" fmla="*/ 3772522 h 4372387"/>
              <a:gd name="connsiteX5" fmla="*/ 510557 w 11944014"/>
              <a:gd name="connsiteY5" fmla="*/ 3115117 h 4372387"/>
              <a:gd name="connsiteX6" fmla="*/ 0 w 11944014"/>
              <a:gd name="connsiteY6" fmla="*/ 3085767 h 4372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44014" h="4372387">
                <a:moveTo>
                  <a:pt x="0" y="0"/>
                </a:moveTo>
                <a:lnTo>
                  <a:pt x="11944014" y="0"/>
                </a:lnTo>
                <a:lnTo>
                  <a:pt x="11944014" y="4064314"/>
                </a:lnTo>
                <a:lnTo>
                  <a:pt x="11419539" y="4152711"/>
                </a:lnTo>
                <a:cubicBezTo>
                  <a:pt x="10120431" y="4379826"/>
                  <a:pt x="8581267" y="4634432"/>
                  <a:pt x="4857299" y="3772522"/>
                </a:cubicBezTo>
                <a:cubicBezTo>
                  <a:pt x="3261016" y="3403063"/>
                  <a:pt x="1951876" y="3212078"/>
                  <a:pt x="510557" y="3115117"/>
                </a:cubicBezTo>
                <a:lnTo>
                  <a:pt x="0" y="308576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 dirty="0"/>
            </a:lvl1pPr>
          </a:lstStyle>
          <a:p>
            <a:pPr marL="228600" lvl="0" indent="-228600" algn="ctr"/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1E99C6B2-05CE-48A7-8696-CEC64BE74DF5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custGeom>
            <a:avLst/>
            <a:gdLst>
              <a:gd name="connsiteX0" fmla="*/ 123993 w 12192001"/>
              <a:gd name="connsiteY0" fmla="*/ 123993 h 6858000"/>
              <a:gd name="connsiteX1" fmla="*/ 123993 w 12192001"/>
              <a:gd name="connsiteY1" fmla="*/ 3209760 h 6858000"/>
              <a:gd name="connsiteX2" fmla="*/ 634550 w 12192001"/>
              <a:gd name="connsiteY2" fmla="*/ 3239110 h 6858000"/>
              <a:gd name="connsiteX3" fmla="*/ 4981292 w 12192001"/>
              <a:gd name="connsiteY3" fmla="*/ 3896515 h 6858000"/>
              <a:gd name="connsiteX4" fmla="*/ 11543532 w 12192001"/>
              <a:gd name="connsiteY4" fmla="*/ 4276704 h 6858000"/>
              <a:gd name="connsiteX5" fmla="*/ 12068007 w 12192001"/>
              <a:gd name="connsiteY5" fmla="*/ 4188307 h 6858000"/>
              <a:gd name="connsiteX6" fmla="*/ 12068007 w 12192001"/>
              <a:gd name="connsiteY6" fmla="*/ 123993 h 6858000"/>
              <a:gd name="connsiteX7" fmla="*/ 0 w 12192001"/>
              <a:gd name="connsiteY7" fmla="*/ 0 h 6858000"/>
              <a:gd name="connsiteX8" fmla="*/ 12192000 w 12192001"/>
              <a:gd name="connsiteY8" fmla="*/ 0 h 6858000"/>
              <a:gd name="connsiteX9" fmla="*/ 12192000 w 12192001"/>
              <a:gd name="connsiteY9" fmla="*/ 4167393 h 6858000"/>
              <a:gd name="connsiteX10" fmla="*/ 12192001 w 12192001"/>
              <a:gd name="connsiteY10" fmla="*/ 4167393 h 6858000"/>
              <a:gd name="connsiteX11" fmla="*/ 12192001 w 12192001"/>
              <a:gd name="connsiteY11" fmla="*/ 4799849 h 6858000"/>
              <a:gd name="connsiteX12" fmla="*/ 12192001 w 12192001"/>
              <a:gd name="connsiteY12" fmla="*/ 4950491 h 6858000"/>
              <a:gd name="connsiteX13" fmla="*/ 12192001 w 12192001"/>
              <a:gd name="connsiteY13" fmla="*/ 6858000 h 6858000"/>
              <a:gd name="connsiteX14" fmla="*/ 12192000 w 12192001"/>
              <a:gd name="connsiteY14" fmla="*/ 6858000 h 6858000"/>
              <a:gd name="connsiteX15" fmla="*/ 1 w 12192001"/>
              <a:gd name="connsiteY15" fmla="*/ 6858000 h 6858000"/>
              <a:gd name="connsiteX16" fmla="*/ 0 w 12192001"/>
              <a:gd name="connsiteY1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192001" h="6858000">
                <a:moveTo>
                  <a:pt x="123993" y="123993"/>
                </a:moveTo>
                <a:lnTo>
                  <a:pt x="123993" y="3209760"/>
                </a:lnTo>
                <a:lnTo>
                  <a:pt x="634550" y="3239110"/>
                </a:lnTo>
                <a:cubicBezTo>
                  <a:pt x="2075869" y="3336071"/>
                  <a:pt x="3385009" y="3527056"/>
                  <a:pt x="4981292" y="3896515"/>
                </a:cubicBezTo>
                <a:cubicBezTo>
                  <a:pt x="8705260" y="4758425"/>
                  <a:pt x="10244424" y="4503819"/>
                  <a:pt x="11543532" y="4276704"/>
                </a:cubicBezTo>
                <a:lnTo>
                  <a:pt x="12068007" y="4188307"/>
                </a:lnTo>
                <a:lnTo>
                  <a:pt x="12068007" y="123993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4167393"/>
                </a:lnTo>
                <a:lnTo>
                  <a:pt x="12192001" y="4167393"/>
                </a:lnTo>
                <a:lnTo>
                  <a:pt x="12192001" y="4799849"/>
                </a:lnTo>
                <a:lnTo>
                  <a:pt x="12192001" y="4950491"/>
                </a:lnTo>
                <a:lnTo>
                  <a:pt x="12192001" y="6858000"/>
                </a:lnTo>
                <a:lnTo>
                  <a:pt x="12192000" y="6858000"/>
                </a:lnTo>
                <a:lnTo>
                  <a:pt x="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FA174F0C-3444-43F9-9DFF-354C44272A6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871" y="5603181"/>
            <a:ext cx="9144000" cy="341632"/>
          </a:xfrm>
        </p:spPr>
        <p:txBody>
          <a:bodyPr vert="horz" lIns="91440" tIns="45720" rIns="91440" bIns="45720" rtlCol="0">
            <a:spAutoFit/>
          </a:bodyPr>
          <a:lstStyle>
            <a:lvl1pPr marL="0" indent="0">
              <a:buNone/>
              <a:defRPr lang="en-GB" sz="1800" dirty="0">
                <a:solidFill>
                  <a:schemeClr val="accent2">
                    <a:lumMod val="50000"/>
                  </a:schemeClr>
                </a:solidFill>
                <a:latin typeface="+mn-lt"/>
              </a:defRPr>
            </a:lvl1pPr>
          </a:lstStyle>
          <a:p>
            <a:pPr marL="228600" lvl="0" indent="-228600"/>
            <a:r>
              <a:rPr lang="en-US" dirty="0"/>
              <a:t>Subtitle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0E11612A-63A3-4175-9F77-FA03CCD38D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4871" y="4901450"/>
            <a:ext cx="10607040" cy="701731"/>
          </a:xfrm>
        </p:spPr>
        <p:txBody>
          <a:bodyPr vert="horz" lIns="91440" tIns="45720" rIns="91440" bIns="45720" rtlCol="0" anchor="b">
            <a:spAutoFit/>
          </a:bodyPr>
          <a:lstStyle>
            <a:lvl1pPr>
              <a:defRPr lang="en-GB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marL="0" lvl="0"/>
            <a:r>
              <a:rPr lang="en-US" dirty="0"/>
              <a:t>Title</a:t>
            </a:r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45C25376-E6F9-4E5A-A81D-E7FA342FB230}"/>
              </a:ext>
            </a:extLst>
          </p:cNvPr>
          <p:cNvSpPr/>
          <p:nvPr userDrawn="1"/>
        </p:nvSpPr>
        <p:spPr>
          <a:xfrm>
            <a:off x="435429" y="4726452"/>
            <a:ext cx="72571" cy="137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0484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EDEB162-E699-464C-B2EE-136D517A9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500215"/>
            <a:ext cx="11174186" cy="590931"/>
          </a:xfrm>
        </p:spPr>
        <p:txBody>
          <a:bodyPr vert="horz" wrap="square" lIns="91440" tIns="45720" rIns="91440" bIns="45720" rtlCol="0" anchor="ctr">
            <a:spAutoFit/>
          </a:bodyPr>
          <a:lstStyle>
            <a:lvl1pPr>
              <a:defRPr lang="en-GB" sz="3600" spc="-60" dirty="0"/>
            </a:lvl1pPr>
          </a:lstStyle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="" xmlns:a16="http://schemas.microsoft.com/office/drawing/2014/main" id="{92C6531E-FB8E-4000-B873-B745C681E2F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248876"/>
            <a:ext cx="12192000" cy="2119313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/>
            </a:lvl1pPr>
          </a:lstStyle>
          <a:p>
            <a:pPr marL="228600" lvl="0" indent="-228600" algn="ctr"/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FF7966C8-8738-4743-AE43-80F0C197B6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5240" y="3802065"/>
            <a:ext cx="9784080" cy="334508"/>
          </a:xfr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="" xmlns:a16="http://schemas.microsoft.com/office/drawing/2014/main" id="{B1885C44-356C-410C-B697-9BA0E285822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35240" y="4294303"/>
            <a:ext cx="9784080" cy="1737360"/>
          </a:xfrm>
        </p:spPr>
        <p:txBody>
          <a:bodyPr>
            <a:noAutofit/>
          </a:bodyPr>
          <a:lstStyle>
            <a:lvl1pPr marL="0" indent="0" algn="l"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05951AB2-D568-4A7E-9408-FADC8BED4119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147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+ Three S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="" xmlns:a16="http://schemas.microsoft.com/office/drawing/2014/main" id="{92C6531E-FB8E-4000-B873-B745C681E2F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248876"/>
            <a:ext cx="12192000" cy="2119313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/>
            </a:lvl1pPr>
          </a:lstStyle>
          <a:p>
            <a:pPr marL="228600" lvl="0" indent="-228600" algn="ctr"/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FF7966C8-8738-4743-AE43-80F0C197B6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5240" y="3802065"/>
            <a:ext cx="2820761" cy="334508"/>
          </a:xfrm>
        </p:spPr>
        <p:txBody>
          <a:bodyPr>
            <a:noAutofit/>
          </a:bodyPr>
          <a:lstStyle>
            <a:lvl1pPr marL="0" indent="0" algn="ctr">
              <a:buNone/>
              <a:defRPr sz="1600" b="1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="" xmlns:a16="http://schemas.microsoft.com/office/drawing/2014/main" id="{3F93C618-7612-42AB-B890-45E85BD492F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23026" y="3802065"/>
            <a:ext cx="2820761" cy="334508"/>
          </a:xfrm>
        </p:spPr>
        <p:txBody>
          <a:bodyPr>
            <a:noAutofit/>
          </a:bodyPr>
          <a:lstStyle>
            <a:lvl1pPr marL="0" indent="0" algn="ctr">
              <a:buNone/>
              <a:defRPr sz="1600" b="1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="" xmlns:a16="http://schemas.microsoft.com/office/drawing/2014/main" id="{08664829-F6FB-4E31-BF5C-C895ADF2BA7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635999" y="3802065"/>
            <a:ext cx="2820761" cy="334508"/>
          </a:xfrm>
        </p:spPr>
        <p:txBody>
          <a:bodyPr>
            <a:noAutofit/>
          </a:bodyPr>
          <a:lstStyle>
            <a:lvl1pPr marL="0" indent="0" algn="ctr">
              <a:buNone/>
              <a:defRPr sz="1600" b="1">
                <a:solidFill>
                  <a:schemeClr val="accent5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="" xmlns:a16="http://schemas.microsoft.com/office/drawing/2014/main" id="{B1885C44-356C-410C-B697-9BA0E285822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35240" y="4294303"/>
            <a:ext cx="2820761" cy="1496898"/>
          </a:xfrm>
        </p:spPr>
        <p:txBody>
          <a:bodyPr>
            <a:noAutofit/>
          </a:bodyPr>
          <a:lstStyle>
            <a:lvl1pPr marL="0" indent="0" algn="l">
              <a:spcAft>
                <a:spcPts val="600"/>
              </a:spcAft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="" xmlns:a16="http://schemas.microsoft.com/office/drawing/2014/main" id="{464BC696-49A6-4328-BB42-5566BAC00F8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623026" y="4294303"/>
            <a:ext cx="2820761" cy="1496898"/>
          </a:xfrm>
        </p:spPr>
        <p:txBody>
          <a:bodyPr>
            <a:noAutofit/>
          </a:bodyPr>
          <a:lstStyle>
            <a:lvl1pPr marL="0" indent="0" algn="l">
              <a:spcAft>
                <a:spcPts val="600"/>
              </a:spcAft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="" xmlns:a16="http://schemas.microsoft.com/office/drawing/2014/main" id="{7E9E558E-F7EF-4347-AD3C-FDB2A9BCF61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635999" y="4294303"/>
            <a:ext cx="2820761" cy="1496898"/>
          </a:xfrm>
        </p:spPr>
        <p:txBody>
          <a:bodyPr>
            <a:noAutofit/>
          </a:bodyPr>
          <a:lstStyle>
            <a:lvl1pPr marL="0" indent="0" algn="l">
              <a:spcAft>
                <a:spcPts val="600"/>
              </a:spcAft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B9AD2AC4-32E8-BC46-848C-BEA37118C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4819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age Photo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4">
            <a:extLst>
              <a:ext uri="{FF2B5EF4-FFF2-40B4-BE49-F238E27FC236}">
                <a16:creationId xmlns="" xmlns:a16="http://schemas.microsoft.com/office/drawing/2014/main" id="{679784BB-7CDD-484B-8F47-9CF1D79993F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99200" y="0"/>
            <a:ext cx="5892800" cy="6858000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/>
            </a:lvl1pPr>
          </a:lstStyle>
          <a:p>
            <a:pPr marL="228600" lvl="0" indent="-228600" algn="ctr"/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8EDEB162-E699-464C-B2EE-136D517A9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493776"/>
            <a:ext cx="5170715" cy="1089529"/>
          </a:xfrm>
        </p:spPr>
        <p:txBody>
          <a:bodyPr vert="horz" wrap="square" lIns="91440" tIns="45720" rIns="91440" bIns="45720" rtlCol="0" anchor="ctr">
            <a:spAutoFit/>
          </a:bodyPr>
          <a:lstStyle>
            <a:lvl1pPr>
              <a:defRPr lang="en-GB" sz="3600" spc="-60" dirty="0"/>
            </a:lvl1pPr>
          </a:lstStyle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FF7966C8-8738-4743-AE43-80F0C197B6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1499" y="2061165"/>
            <a:ext cx="5045529" cy="334508"/>
          </a:xfr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="" xmlns:a16="http://schemas.microsoft.com/office/drawing/2014/main" id="{B1885C44-356C-410C-B697-9BA0E285822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71499" y="2708227"/>
            <a:ext cx="5045529" cy="3561943"/>
          </a:xfrm>
        </p:spPr>
        <p:txBody>
          <a:bodyPr>
            <a:noAutofit/>
          </a:bodyPr>
          <a:lstStyle>
            <a:lvl1pPr marL="0" indent="0" algn="l"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1E6A75B6-7B4E-496F-A846-0FFBB6E1D164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="" xmlns:a16="http://schemas.microsoft.com/office/drawing/2014/main" id="{7648ACB4-9C22-4636-800F-578055A5BC10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bg1"/>
                </a:solidFill>
              </a:rPr>
              <a:pPr/>
              <a:t>‹#›</a:t>
            </a:fld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8724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ocument 3">
            <a:extLst>
              <a:ext uri="{FF2B5EF4-FFF2-40B4-BE49-F238E27FC236}">
                <a16:creationId xmlns="" xmlns:a16="http://schemas.microsoft.com/office/drawing/2014/main" id="{D5C833BC-89A8-4D28-9D63-F45F14D694BF}"/>
              </a:ext>
            </a:extLst>
          </p:cNvPr>
          <p:cNvSpPr/>
          <p:nvPr userDrawn="1"/>
        </p:nvSpPr>
        <p:spPr>
          <a:xfrm flipH="1">
            <a:off x="123987" y="124955"/>
            <a:ext cx="11953415" cy="440800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17 w 21617"/>
              <a:gd name="connsiteY0" fmla="*/ 0 h 23765"/>
              <a:gd name="connsiteX1" fmla="*/ 21617 w 21617"/>
              <a:gd name="connsiteY1" fmla="*/ 0 h 23765"/>
              <a:gd name="connsiteX2" fmla="*/ 21617 w 21617"/>
              <a:gd name="connsiteY2" fmla="*/ 17322 h 23765"/>
              <a:gd name="connsiteX3" fmla="*/ 0 w 21617"/>
              <a:gd name="connsiteY3" fmla="*/ 22875 h 23765"/>
              <a:gd name="connsiteX4" fmla="*/ 17 w 21617"/>
              <a:gd name="connsiteY4" fmla="*/ 0 h 23765"/>
              <a:gd name="connsiteX0" fmla="*/ 17 w 21617"/>
              <a:gd name="connsiteY0" fmla="*/ 0 h 24368"/>
              <a:gd name="connsiteX1" fmla="*/ 21617 w 21617"/>
              <a:gd name="connsiteY1" fmla="*/ 0 h 24368"/>
              <a:gd name="connsiteX2" fmla="*/ 21617 w 21617"/>
              <a:gd name="connsiteY2" fmla="*/ 17322 h 24368"/>
              <a:gd name="connsiteX3" fmla="*/ 0 w 21617"/>
              <a:gd name="connsiteY3" fmla="*/ 22875 h 24368"/>
              <a:gd name="connsiteX4" fmla="*/ 17 w 21617"/>
              <a:gd name="connsiteY4" fmla="*/ 0 h 24368"/>
              <a:gd name="connsiteX0" fmla="*/ 17 w 21617"/>
              <a:gd name="connsiteY0" fmla="*/ 0 h 24514"/>
              <a:gd name="connsiteX1" fmla="*/ 21617 w 21617"/>
              <a:gd name="connsiteY1" fmla="*/ 0 h 24514"/>
              <a:gd name="connsiteX2" fmla="*/ 21617 w 21617"/>
              <a:gd name="connsiteY2" fmla="*/ 17322 h 24514"/>
              <a:gd name="connsiteX3" fmla="*/ 0 w 21617"/>
              <a:gd name="connsiteY3" fmla="*/ 22875 h 24514"/>
              <a:gd name="connsiteX4" fmla="*/ 17 w 21617"/>
              <a:gd name="connsiteY4" fmla="*/ 0 h 24514"/>
              <a:gd name="connsiteX0" fmla="*/ 17 w 21617"/>
              <a:gd name="connsiteY0" fmla="*/ 0 h 24569"/>
              <a:gd name="connsiteX1" fmla="*/ 21617 w 21617"/>
              <a:gd name="connsiteY1" fmla="*/ 0 h 24569"/>
              <a:gd name="connsiteX2" fmla="*/ 21617 w 21617"/>
              <a:gd name="connsiteY2" fmla="*/ 17322 h 24569"/>
              <a:gd name="connsiteX3" fmla="*/ 0 w 21617"/>
              <a:gd name="connsiteY3" fmla="*/ 22875 h 24569"/>
              <a:gd name="connsiteX4" fmla="*/ 17 w 21617"/>
              <a:gd name="connsiteY4" fmla="*/ 0 h 24569"/>
              <a:gd name="connsiteX0" fmla="*/ 17 w 21617"/>
              <a:gd name="connsiteY0" fmla="*/ 0 h 24698"/>
              <a:gd name="connsiteX1" fmla="*/ 21617 w 21617"/>
              <a:gd name="connsiteY1" fmla="*/ 0 h 24698"/>
              <a:gd name="connsiteX2" fmla="*/ 21617 w 21617"/>
              <a:gd name="connsiteY2" fmla="*/ 17322 h 24698"/>
              <a:gd name="connsiteX3" fmla="*/ 0 w 21617"/>
              <a:gd name="connsiteY3" fmla="*/ 22875 h 24698"/>
              <a:gd name="connsiteX4" fmla="*/ 17 w 21617"/>
              <a:gd name="connsiteY4" fmla="*/ 0 h 24698"/>
              <a:gd name="connsiteX0" fmla="*/ 17 w 21617"/>
              <a:gd name="connsiteY0" fmla="*/ 0 h 24785"/>
              <a:gd name="connsiteX1" fmla="*/ 21617 w 21617"/>
              <a:gd name="connsiteY1" fmla="*/ 0 h 24785"/>
              <a:gd name="connsiteX2" fmla="*/ 21617 w 21617"/>
              <a:gd name="connsiteY2" fmla="*/ 17322 h 24785"/>
              <a:gd name="connsiteX3" fmla="*/ 0 w 21617"/>
              <a:gd name="connsiteY3" fmla="*/ 22875 h 24785"/>
              <a:gd name="connsiteX4" fmla="*/ 17 w 21617"/>
              <a:gd name="connsiteY4" fmla="*/ 0 h 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17" h="24785">
                <a:moveTo>
                  <a:pt x="17" y="0"/>
                </a:moveTo>
                <a:lnTo>
                  <a:pt x="21617" y="0"/>
                </a:lnTo>
                <a:lnTo>
                  <a:pt x="21617" y="17322"/>
                </a:lnTo>
                <a:cubicBezTo>
                  <a:pt x="10919" y="19230"/>
                  <a:pt x="10221" y="28798"/>
                  <a:pt x="0" y="22875"/>
                </a:cubicBezTo>
                <a:cubicBezTo>
                  <a:pt x="6" y="15250"/>
                  <a:pt x="11" y="7625"/>
                  <a:pt x="1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FA174F0C-3444-43F9-9DFF-354C44272A6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871" y="5603181"/>
            <a:ext cx="9144000" cy="341632"/>
          </a:xfrm>
        </p:spPr>
        <p:txBody>
          <a:bodyPr vert="horz" lIns="91440" tIns="45720" rIns="91440" bIns="45720" rtlCol="0">
            <a:spAutoFit/>
          </a:bodyPr>
          <a:lstStyle>
            <a:lvl1pPr marL="0" indent="0">
              <a:buNone/>
              <a:defRPr lang="en-GB" sz="1800" dirty="0">
                <a:solidFill>
                  <a:schemeClr val="accent2">
                    <a:lumMod val="50000"/>
                  </a:schemeClr>
                </a:solidFill>
                <a:latin typeface="+mn-lt"/>
              </a:defRPr>
            </a:lvl1pPr>
          </a:lstStyle>
          <a:p>
            <a:pPr marL="228600" lvl="0" indent="-228600"/>
            <a:r>
              <a:rPr lang="en-US" dirty="0"/>
              <a:t>Subtitle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0E11612A-63A3-4175-9F77-FA03CCD38D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4871" y="4901450"/>
            <a:ext cx="10607040" cy="701731"/>
          </a:xfrm>
        </p:spPr>
        <p:txBody>
          <a:bodyPr vert="horz" lIns="91440" tIns="45720" rIns="91440" bIns="45720" rtlCol="0" anchor="b">
            <a:spAutoFit/>
          </a:bodyPr>
          <a:lstStyle>
            <a:lvl1pPr>
              <a:defRPr lang="en-GB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marL="0" lvl="0"/>
            <a:r>
              <a:rPr lang="en-US" dirty="0"/>
              <a:t>Title</a:t>
            </a:r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45C25376-E6F9-4E5A-A81D-E7FA342FB230}"/>
              </a:ext>
            </a:extLst>
          </p:cNvPr>
          <p:cNvSpPr/>
          <p:nvPr userDrawn="1"/>
        </p:nvSpPr>
        <p:spPr>
          <a:xfrm>
            <a:off x="435429" y="4726452"/>
            <a:ext cx="72571" cy="137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22404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lowchart: Document 3">
            <a:extLst>
              <a:ext uri="{FF2B5EF4-FFF2-40B4-BE49-F238E27FC236}">
                <a16:creationId xmlns="" xmlns:a16="http://schemas.microsoft.com/office/drawing/2014/main" id="{7F75D8AF-79DE-4E2B-A15F-8EC66948BC31}"/>
              </a:ext>
            </a:extLst>
          </p:cNvPr>
          <p:cNvSpPr/>
          <p:nvPr userDrawn="1"/>
        </p:nvSpPr>
        <p:spPr>
          <a:xfrm flipH="1" flipV="1">
            <a:off x="114590" y="4581492"/>
            <a:ext cx="11962815" cy="215268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17 w 21617"/>
              <a:gd name="connsiteY0" fmla="*/ 0 h 23765"/>
              <a:gd name="connsiteX1" fmla="*/ 21617 w 21617"/>
              <a:gd name="connsiteY1" fmla="*/ 0 h 23765"/>
              <a:gd name="connsiteX2" fmla="*/ 21617 w 21617"/>
              <a:gd name="connsiteY2" fmla="*/ 17322 h 23765"/>
              <a:gd name="connsiteX3" fmla="*/ 0 w 21617"/>
              <a:gd name="connsiteY3" fmla="*/ 22875 h 23765"/>
              <a:gd name="connsiteX4" fmla="*/ 17 w 21617"/>
              <a:gd name="connsiteY4" fmla="*/ 0 h 23765"/>
              <a:gd name="connsiteX0" fmla="*/ 17 w 21617"/>
              <a:gd name="connsiteY0" fmla="*/ 0 h 24368"/>
              <a:gd name="connsiteX1" fmla="*/ 21617 w 21617"/>
              <a:gd name="connsiteY1" fmla="*/ 0 h 24368"/>
              <a:gd name="connsiteX2" fmla="*/ 21617 w 21617"/>
              <a:gd name="connsiteY2" fmla="*/ 17322 h 24368"/>
              <a:gd name="connsiteX3" fmla="*/ 0 w 21617"/>
              <a:gd name="connsiteY3" fmla="*/ 22875 h 24368"/>
              <a:gd name="connsiteX4" fmla="*/ 17 w 21617"/>
              <a:gd name="connsiteY4" fmla="*/ 0 h 24368"/>
              <a:gd name="connsiteX0" fmla="*/ 17 w 21617"/>
              <a:gd name="connsiteY0" fmla="*/ 0 h 24514"/>
              <a:gd name="connsiteX1" fmla="*/ 21617 w 21617"/>
              <a:gd name="connsiteY1" fmla="*/ 0 h 24514"/>
              <a:gd name="connsiteX2" fmla="*/ 21617 w 21617"/>
              <a:gd name="connsiteY2" fmla="*/ 17322 h 24514"/>
              <a:gd name="connsiteX3" fmla="*/ 0 w 21617"/>
              <a:gd name="connsiteY3" fmla="*/ 22875 h 24514"/>
              <a:gd name="connsiteX4" fmla="*/ 17 w 21617"/>
              <a:gd name="connsiteY4" fmla="*/ 0 h 24514"/>
              <a:gd name="connsiteX0" fmla="*/ 17 w 21617"/>
              <a:gd name="connsiteY0" fmla="*/ 0 h 24569"/>
              <a:gd name="connsiteX1" fmla="*/ 21617 w 21617"/>
              <a:gd name="connsiteY1" fmla="*/ 0 h 24569"/>
              <a:gd name="connsiteX2" fmla="*/ 21617 w 21617"/>
              <a:gd name="connsiteY2" fmla="*/ 17322 h 24569"/>
              <a:gd name="connsiteX3" fmla="*/ 0 w 21617"/>
              <a:gd name="connsiteY3" fmla="*/ 22875 h 24569"/>
              <a:gd name="connsiteX4" fmla="*/ 17 w 21617"/>
              <a:gd name="connsiteY4" fmla="*/ 0 h 24569"/>
              <a:gd name="connsiteX0" fmla="*/ 17 w 21617"/>
              <a:gd name="connsiteY0" fmla="*/ 0 h 24698"/>
              <a:gd name="connsiteX1" fmla="*/ 21617 w 21617"/>
              <a:gd name="connsiteY1" fmla="*/ 0 h 24698"/>
              <a:gd name="connsiteX2" fmla="*/ 21617 w 21617"/>
              <a:gd name="connsiteY2" fmla="*/ 17322 h 24698"/>
              <a:gd name="connsiteX3" fmla="*/ 0 w 21617"/>
              <a:gd name="connsiteY3" fmla="*/ 22875 h 24698"/>
              <a:gd name="connsiteX4" fmla="*/ 17 w 21617"/>
              <a:gd name="connsiteY4" fmla="*/ 0 h 24698"/>
              <a:gd name="connsiteX0" fmla="*/ 17 w 21617"/>
              <a:gd name="connsiteY0" fmla="*/ 0 h 24785"/>
              <a:gd name="connsiteX1" fmla="*/ 21617 w 21617"/>
              <a:gd name="connsiteY1" fmla="*/ 0 h 24785"/>
              <a:gd name="connsiteX2" fmla="*/ 21617 w 21617"/>
              <a:gd name="connsiteY2" fmla="*/ 17322 h 24785"/>
              <a:gd name="connsiteX3" fmla="*/ 0 w 21617"/>
              <a:gd name="connsiteY3" fmla="*/ 22875 h 24785"/>
              <a:gd name="connsiteX4" fmla="*/ 17 w 21617"/>
              <a:gd name="connsiteY4" fmla="*/ 0 h 24785"/>
              <a:gd name="connsiteX0" fmla="*/ 34 w 21634"/>
              <a:gd name="connsiteY0" fmla="*/ 0 h 36778"/>
              <a:gd name="connsiteX1" fmla="*/ 21634 w 21634"/>
              <a:gd name="connsiteY1" fmla="*/ 0 h 36778"/>
              <a:gd name="connsiteX2" fmla="*/ 21634 w 21634"/>
              <a:gd name="connsiteY2" fmla="*/ 17322 h 36778"/>
              <a:gd name="connsiteX3" fmla="*/ 0 w 21634"/>
              <a:gd name="connsiteY3" fmla="*/ 35787 h 36778"/>
              <a:gd name="connsiteX4" fmla="*/ 34 w 21634"/>
              <a:gd name="connsiteY4" fmla="*/ 0 h 36778"/>
              <a:gd name="connsiteX0" fmla="*/ 34 w 21634"/>
              <a:gd name="connsiteY0" fmla="*/ 0 h 41874"/>
              <a:gd name="connsiteX1" fmla="*/ 21634 w 21634"/>
              <a:gd name="connsiteY1" fmla="*/ 0 h 41874"/>
              <a:gd name="connsiteX2" fmla="*/ 21634 w 21634"/>
              <a:gd name="connsiteY2" fmla="*/ 17322 h 41874"/>
              <a:gd name="connsiteX3" fmla="*/ 0 w 21634"/>
              <a:gd name="connsiteY3" fmla="*/ 35787 h 41874"/>
              <a:gd name="connsiteX4" fmla="*/ 34 w 21634"/>
              <a:gd name="connsiteY4" fmla="*/ 0 h 41874"/>
              <a:gd name="connsiteX0" fmla="*/ 34 w 21634"/>
              <a:gd name="connsiteY0" fmla="*/ 0 h 42123"/>
              <a:gd name="connsiteX1" fmla="*/ 21634 w 21634"/>
              <a:gd name="connsiteY1" fmla="*/ 0 h 42123"/>
              <a:gd name="connsiteX2" fmla="*/ 21634 w 21634"/>
              <a:gd name="connsiteY2" fmla="*/ 17322 h 42123"/>
              <a:gd name="connsiteX3" fmla="*/ 0 w 21634"/>
              <a:gd name="connsiteY3" fmla="*/ 35787 h 42123"/>
              <a:gd name="connsiteX4" fmla="*/ 34 w 21634"/>
              <a:gd name="connsiteY4" fmla="*/ 0 h 42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34" h="42123">
                <a:moveTo>
                  <a:pt x="34" y="0"/>
                </a:moveTo>
                <a:lnTo>
                  <a:pt x="21634" y="0"/>
                </a:lnTo>
                <a:lnTo>
                  <a:pt x="21634" y="17322"/>
                </a:lnTo>
                <a:cubicBezTo>
                  <a:pt x="10970" y="21444"/>
                  <a:pt x="9198" y="56098"/>
                  <a:pt x="0" y="35787"/>
                </a:cubicBezTo>
                <a:cubicBezTo>
                  <a:pt x="6" y="28162"/>
                  <a:pt x="28" y="7625"/>
                  <a:pt x="3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8C9A3716-1F35-4634-B53D-27722735B2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686" y="1611383"/>
            <a:ext cx="9666514" cy="746846"/>
          </a:xfrm>
        </p:spPr>
        <p:txBody>
          <a:bodyPr anchor="t">
            <a:noAutofit/>
          </a:bodyPr>
          <a:lstStyle>
            <a:lvl1pPr>
              <a:defRPr sz="4800" spc="-1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Section Header 1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96A4796-E4C0-42FE-9F82-5D46B8789E2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96686" y="2464424"/>
            <a:ext cx="9666514" cy="221599"/>
          </a:xfrm>
        </p:spPr>
        <p:txBody>
          <a:bodyPr tIns="0" bIns="0">
            <a:spAutoFit/>
          </a:bodyPr>
          <a:lstStyle>
            <a:lvl1pPr marL="0" indent="0">
              <a:buNone/>
              <a:defRPr sz="16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560C8850-C2CD-4E0B-AA6F-6B884EB94B4B}"/>
              </a:ext>
            </a:extLst>
          </p:cNvPr>
          <p:cNvSpPr/>
          <p:nvPr userDrawn="1"/>
        </p:nvSpPr>
        <p:spPr>
          <a:xfrm>
            <a:off x="435429" y="1532049"/>
            <a:ext cx="72571" cy="137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80D3D7B7-CDD7-4664-B2D8-6F60FEAEAC45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="" xmlns:a16="http://schemas.microsoft.com/office/drawing/2014/main" id="{9E81145E-5F17-4CB6-9E17-ECF3BB38DE75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tx1"/>
                </a:solidFill>
              </a:rPr>
              <a:pPr/>
              <a:t>‹#›</a:t>
            </a:fld>
            <a:endParaRPr lang="en-GB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2193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="" xmlns:a16="http://schemas.microsoft.com/office/drawing/2014/main" id="{53B0C39E-3796-4132-81FF-5A58EAF300A5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frame">
            <a:avLst>
              <a:gd name="adj1" fmla="val 1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C8943364-C409-4EE8-8020-9809E6B2B1AA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="" xmlns:a16="http://schemas.microsoft.com/office/drawing/2014/main" id="{A67D090F-9522-445C-B984-52BE590455DC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bg1"/>
                </a:solidFill>
              </a:rPr>
              <a:pPr/>
              <a:t>‹#›</a:t>
            </a:fld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="" xmlns:a16="http://schemas.microsoft.com/office/drawing/2014/main" id="{00F7C607-177E-BC4B-9F1D-E0CD83EF0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="" xmlns:a16="http://schemas.microsoft.com/office/drawing/2014/main" id="{758E3AAF-44AA-41E0-AE18-8B461598AD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6314" y="1825625"/>
            <a:ext cx="5306787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>
            <a:extLst>
              <a:ext uri="{FF2B5EF4-FFF2-40B4-BE49-F238E27FC236}">
                <a16:creationId xmlns="" xmlns:a16="http://schemas.microsoft.com/office/drawing/2014/main" id="{FC1B8B60-5429-4EF9-93D0-2CCCF562B9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38900" y="1825625"/>
            <a:ext cx="5181600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7009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="" xmlns:a16="http://schemas.microsoft.com/office/drawing/2014/main" id="{53B0C39E-3796-4132-81FF-5A58EAF300A5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frame">
            <a:avLst>
              <a:gd name="adj1" fmla="val 1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C8943364-C409-4EE8-8020-9809E6B2B1AA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="" xmlns:a16="http://schemas.microsoft.com/office/drawing/2014/main" id="{A67D090F-9522-445C-B984-52BE590455DC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bg1"/>
                </a:solidFill>
              </a:rPr>
              <a:pPr/>
              <a:t>‹#›</a:t>
            </a:fld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="" xmlns:a16="http://schemas.microsoft.com/office/drawing/2014/main" id="{00F7C607-177E-BC4B-9F1D-E0CD83EF0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00215"/>
            <a:ext cx="3932237" cy="155718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Text Placeholder 3">
            <a:extLst>
              <a:ext uri="{FF2B5EF4-FFF2-40B4-BE49-F238E27FC236}">
                <a16:creationId xmlns="" xmlns:a16="http://schemas.microsoft.com/office/drawing/2014/main" id="{9B6692B7-0F8A-4381-96B4-5F358BFD1E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="" xmlns:a16="http://schemas.microsoft.com/office/drawing/2014/main" id="{B43535EE-90E2-422C-B7AC-4D346E8D6E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500215"/>
            <a:ext cx="6172200" cy="536877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4241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="" xmlns:a16="http://schemas.microsoft.com/office/drawing/2014/main" id="{53B0C39E-3796-4132-81FF-5A58EAF300A5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frame">
            <a:avLst>
              <a:gd name="adj1" fmla="val 1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C8943364-C409-4EE8-8020-9809E6B2B1AA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="" xmlns:a16="http://schemas.microsoft.com/office/drawing/2014/main" id="{A67D090F-9522-445C-B984-52BE590455DC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bg1"/>
                </a:solidFill>
              </a:rPr>
              <a:pPr/>
              <a:t>‹#›</a:t>
            </a:fld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="" xmlns:a16="http://schemas.microsoft.com/office/drawing/2014/main" id="{00F7C607-177E-BC4B-9F1D-E0CD83EF0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00215"/>
            <a:ext cx="3932237" cy="155718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Text Placeholder 3">
            <a:extLst>
              <a:ext uri="{FF2B5EF4-FFF2-40B4-BE49-F238E27FC236}">
                <a16:creationId xmlns="" xmlns:a16="http://schemas.microsoft.com/office/drawing/2014/main" id="{9B6692B7-0F8A-4381-96B4-5F358BFD1E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="" xmlns:a16="http://schemas.microsoft.com/office/drawing/2014/main" id="{131CB29F-0BE0-476F-B57A-7638E9BFAE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500215"/>
            <a:ext cx="6172200" cy="536877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9964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34329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="" xmlns:a16="http://schemas.microsoft.com/office/drawing/2014/main" id="{4E46C0F6-F728-4FF0-A7F3-F6AECCD35B3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0650" y="136525"/>
            <a:ext cx="11950700" cy="6584951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/>
            </a:lvl1pPr>
          </a:lstStyle>
          <a:p>
            <a:pPr marL="228600" lvl="0" indent="-228600" algn="ctr"/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="" xmlns:a16="http://schemas.microsoft.com/office/drawing/2014/main" id="{E4DAD220-8CE3-4FF4-957A-1E24442C656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87500" y="4022725"/>
            <a:ext cx="10033000" cy="1236236"/>
          </a:xfrm>
          <a:solidFill>
            <a:schemeClr val="tx1">
              <a:alpha val="68000"/>
            </a:schemeClr>
          </a:solidFill>
        </p:spPr>
        <p:txBody>
          <a:bodyPr lIns="274320" tIns="274320" rIns="274320" bIns="274320" anchor="ctr">
            <a:spAutoFit/>
          </a:bodyPr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="" xmlns:a16="http://schemas.microsoft.com/office/drawing/2014/main" id="{58FDDD78-44AA-4B92-90B8-DFC56D688C5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550" y="3269342"/>
            <a:ext cx="1155366" cy="2576090"/>
          </a:xfrm>
          <a:noFill/>
        </p:spPr>
        <p:txBody>
          <a:bodyPr wrap="square" lIns="182880" tIns="182880" rIns="182880" bIns="91440">
            <a:spAutoFit/>
          </a:bodyPr>
          <a:lstStyle>
            <a:lvl1pPr marL="0" indent="0">
              <a:buNone/>
              <a:defRPr sz="16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9" name="Frame 8">
            <a:extLst>
              <a:ext uri="{FF2B5EF4-FFF2-40B4-BE49-F238E27FC236}">
                <a16:creationId xmlns="" xmlns:a16="http://schemas.microsoft.com/office/drawing/2014/main" id="{0283712C-6C33-4303-985C-6493AAFAF405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frame">
            <a:avLst>
              <a:gd name="adj1" fmla="val 1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5793B617-BDEC-4471-BF16-3ADF8D92DD69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="" xmlns:a16="http://schemas.microsoft.com/office/drawing/2014/main" id="{33D238BD-C38B-4BEB-92A5-657AAB9C5351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bg1"/>
                </a:solidFill>
              </a:rPr>
              <a:pPr/>
              <a:t>‹#›</a:t>
            </a:fld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50E81040-AE93-4763-96F3-062F0F2D8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143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="" xmlns:a16="http://schemas.microsoft.com/office/drawing/2014/main" id="{D314F9CD-0693-4A94-A67A-F71413300A6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1999" cy="3962400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 dirty="0"/>
            </a:lvl1pPr>
          </a:lstStyle>
          <a:p>
            <a:pPr marL="228600" lvl="0" indent="-228600" algn="ctr"/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FA174F0C-3444-43F9-9DFF-354C44272A6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871" y="5603181"/>
            <a:ext cx="9144000" cy="341632"/>
          </a:xfrm>
        </p:spPr>
        <p:txBody>
          <a:bodyPr vert="horz" lIns="91440" tIns="45720" rIns="91440" bIns="45720" rtlCol="0">
            <a:spAutoFit/>
          </a:bodyPr>
          <a:lstStyle>
            <a:lvl1pPr marL="0" indent="0">
              <a:buNone/>
              <a:defRPr lang="en-GB" sz="1800" dirty="0">
                <a:solidFill>
                  <a:schemeClr val="accent3"/>
                </a:solidFill>
                <a:latin typeface="+mn-lt"/>
              </a:defRPr>
            </a:lvl1pPr>
          </a:lstStyle>
          <a:p>
            <a:pPr marL="228600" lvl="0" indent="-228600"/>
            <a:r>
              <a:rPr lang="en-US" dirty="0"/>
              <a:t>Subtitle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0E11612A-63A3-4175-9F77-FA03CCD38D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4871" y="4901450"/>
            <a:ext cx="10607040" cy="701731"/>
          </a:xfrm>
        </p:spPr>
        <p:txBody>
          <a:bodyPr vert="horz" lIns="91440" tIns="45720" rIns="91440" bIns="45720" rtlCol="0" anchor="b">
            <a:spAutoFit/>
          </a:bodyPr>
          <a:lstStyle>
            <a:lvl1pPr>
              <a:defRPr lang="en-GB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marL="0" lvl="0"/>
            <a:r>
              <a:rPr lang="en-US" dirty="0"/>
              <a:t>Title</a:t>
            </a:r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45C25376-E6F9-4E5A-A81D-E7FA342FB230}"/>
              </a:ext>
            </a:extLst>
          </p:cNvPr>
          <p:cNvSpPr/>
          <p:nvPr userDrawn="1"/>
        </p:nvSpPr>
        <p:spPr>
          <a:xfrm>
            <a:off x="435429" y="4726452"/>
            <a:ext cx="72571" cy="137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7B386286-CEE2-E94A-BBC0-0A3723EB14DE}"/>
              </a:ext>
            </a:extLst>
          </p:cNvPr>
          <p:cNvSpPr/>
          <p:nvPr userDrawn="1"/>
        </p:nvSpPr>
        <p:spPr>
          <a:xfrm>
            <a:off x="11008895" y="6220326"/>
            <a:ext cx="866273" cy="6376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7571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3">
            <a:extLst>
              <a:ext uri="{FF2B5EF4-FFF2-40B4-BE49-F238E27FC236}">
                <a16:creationId xmlns="" xmlns:a16="http://schemas.microsoft.com/office/drawing/2014/main" id="{7C719AD2-39D2-425C-90E5-8FD2D783ADD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/>
            </a:lvl1pPr>
          </a:lstStyle>
          <a:p>
            <a:pPr marL="228600" lvl="0" indent="-228600" algn="ctr"/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0E11612A-63A3-4175-9F77-FA03CCD38D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4871" y="4901450"/>
            <a:ext cx="4907643" cy="7017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defRPr lang="en-GB" sz="4400" b="1" spc="-150" dirty="0">
                <a:solidFill>
                  <a:schemeClr val="bg1"/>
                </a:solidFill>
                <a:latin typeface="+mj-lt"/>
              </a:defRPr>
            </a:lvl1pPr>
          </a:lstStyle>
          <a:p>
            <a:pPr marL="0" lvl="0"/>
            <a:r>
              <a:rPr lang="en-US" dirty="0"/>
              <a:t>Thank You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4192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6D24BA90-E7BA-471E-AA13-3329EDCD80A2}"/>
              </a:ext>
            </a:extLst>
          </p:cNvPr>
          <p:cNvSpPr/>
          <p:nvPr userDrawn="1"/>
        </p:nvSpPr>
        <p:spPr>
          <a:xfrm flipV="1">
            <a:off x="-1" y="-3"/>
            <a:ext cx="12192001" cy="6858003"/>
          </a:xfrm>
          <a:custGeom>
            <a:avLst/>
            <a:gdLst>
              <a:gd name="connsiteX0" fmla="*/ 9171734 w 12192001"/>
              <a:gd name="connsiteY0" fmla="*/ 2269381 h 6858003"/>
              <a:gd name="connsiteX1" fmla="*/ 4981292 w 12192001"/>
              <a:gd name="connsiteY1" fmla="*/ 1670903 h 6858003"/>
              <a:gd name="connsiteX2" fmla="*/ 634550 w 12192001"/>
              <a:gd name="connsiteY2" fmla="*/ 1013497 h 6858003"/>
              <a:gd name="connsiteX3" fmla="*/ 123993 w 12192001"/>
              <a:gd name="connsiteY3" fmla="*/ 984148 h 6858003"/>
              <a:gd name="connsiteX4" fmla="*/ 123993 w 12192001"/>
              <a:gd name="connsiteY4" fmla="*/ 123993 h 6858003"/>
              <a:gd name="connsiteX5" fmla="*/ 12068007 w 12192001"/>
              <a:gd name="connsiteY5" fmla="*/ 123993 h 6858003"/>
              <a:gd name="connsiteX6" fmla="*/ 12068007 w 12192001"/>
              <a:gd name="connsiteY6" fmla="*/ 1962695 h 6858003"/>
              <a:gd name="connsiteX7" fmla="*/ 11543532 w 12192001"/>
              <a:gd name="connsiteY7" fmla="*/ 2051091 h 6858003"/>
              <a:gd name="connsiteX8" fmla="*/ 9171734 w 12192001"/>
              <a:gd name="connsiteY8" fmla="*/ 2269381 h 6858003"/>
              <a:gd name="connsiteX9" fmla="*/ 1 w 12192001"/>
              <a:gd name="connsiteY9" fmla="*/ 6858003 h 6858003"/>
              <a:gd name="connsiteX10" fmla="*/ 12192001 w 12192001"/>
              <a:gd name="connsiteY10" fmla="*/ 6858003 h 6858003"/>
              <a:gd name="connsiteX11" fmla="*/ 12192001 w 12192001"/>
              <a:gd name="connsiteY11" fmla="*/ 2724879 h 6858003"/>
              <a:gd name="connsiteX12" fmla="*/ 12192001 w 12192001"/>
              <a:gd name="connsiteY12" fmla="*/ 2477360 h 6858003"/>
              <a:gd name="connsiteX13" fmla="*/ 12192001 w 12192001"/>
              <a:gd name="connsiteY13" fmla="*/ 1941781 h 6858003"/>
              <a:gd name="connsiteX14" fmla="*/ 12192000 w 12192001"/>
              <a:gd name="connsiteY14" fmla="*/ 1941781 h 6858003"/>
              <a:gd name="connsiteX15" fmla="*/ 12192000 w 12192001"/>
              <a:gd name="connsiteY15" fmla="*/ 0 h 6858003"/>
              <a:gd name="connsiteX16" fmla="*/ 0 w 12192001"/>
              <a:gd name="connsiteY16" fmla="*/ 0 h 6858003"/>
              <a:gd name="connsiteX17" fmla="*/ 0 w 12192001"/>
              <a:gd name="connsiteY17" fmla="*/ 6858000 h 6858003"/>
              <a:gd name="connsiteX18" fmla="*/ 1 w 12192001"/>
              <a:gd name="connsiteY18" fmla="*/ 6858000 h 6858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192001" h="6858003">
                <a:moveTo>
                  <a:pt x="9171734" y="2269381"/>
                </a:moveTo>
                <a:cubicBezTo>
                  <a:pt x="8159059" y="2253684"/>
                  <a:pt x="6843276" y="2101858"/>
                  <a:pt x="4981292" y="1670903"/>
                </a:cubicBezTo>
                <a:cubicBezTo>
                  <a:pt x="3385010" y="1301444"/>
                  <a:pt x="2075869" y="1110459"/>
                  <a:pt x="634550" y="1013497"/>
                </a:cubicBezTo>
                <a:lnTo>
                  <a:pt x="123993" y="984148"/>
                </a:lnTo>
                <a:lnTo>
                  <a:pt x="123993" y="123993"/>
                </a:lnTo>
                <a:lnTo>
                  <a:pt x="12068007" y="123993"/>
                </a:lnTo>
                <a:lnTo>
                  <a:pt x="12068007" y="1962695"/>
                </a:lnTo>
                <a:lnTo>
                  <a:pt x="11543532" y="2051091"/>
                </a:lnTo>
                <a:cubicBezTo>
                  <a:pt x="10893978" y="2164649"/>
                  <a:pt x="10184410" y="2285079"/>
                  <a:pt x="9171734" y="2269381"/>
                </a:cubicBezTo>
                <a:close/>
                <a:moveTo>
                  <a:pt x="1" y="6858003"/>
                </a:moveTo>
                <a:lnTo>
                  <a:pt x="12192001" y="6858003"/>
                </a:lnTo>
                <a:lnTo>
                  <a:pt x="12192001" y="2724879"/>
                </a:lnTo>
                <a:lnTo>
                  <a:pt x="12192001" y="2477360"/>
                </a:lnTo>
                <a:lnTo>
                  <a:pt x="12192001" y="1941781"/>
                </a:lnTo>
                <a:lnTo>
                  <a:pt x="12192000" y="1941781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lnTo>
                  <a:pt x="1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="" xmlns:a16="http://schemas.microsoft.com/office/drawing/2014/main" id="{9467520A-F508-4AA5-BBCF-30AE2B312E0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3992" y="4587876"/>
            <a:ext cx="11944014" cy="2146775"/>
          </a:xfrm>
          <a:custGeom>
            <a:avLst/>
            <a:gdLst>
              <a:gd name="connsiteX0" fmla="*/ 9047741 w 11944014"/>
              <a:gd name="connsiteY0" fmla="*/ 1387 h 2146775"/>
              <a:gd name="connsiteX1" fmla="*/ 11419539 w 11944014"/>
              <a:gd name="connsiteY1" fmla="*/ 219677 h 2146775"/>
              <a:gd name="connsiteX2" fmla="*/ 11944014 w 11944014"/>
              <a:gd name="connsiteY2" fmla="*/ 308073 h 2146775"/>
              <a:gd name="connsiteX3" fmla="*/ 11944014 w 11944014"/>
              <a:gd name="connsiteY3" fmla="*/ 2146775 h 2146775"/>
              <a:gd name="connsiteX4" fmla="*/ 0 w 11944014"/>
              <a:gd name="connsiteY4" fmla="*/ 2146775 h 2146775"/>
              <a:gd name="connsiteX5" fmla="*/ 0 w 11944014"/>
              <a:gd name="connsiteY5" fmla="*/ 1286620 h 2146775"/>
              <a:gd name="connsiteX6" fmla="*/ 510557 w 11944014"/>
              <a:gd name="connsiteY6" fmla="*/ 1257271 h 2146775"/>
              <a:gd name="connsiteX7" fmla="*/ 4857299 w 11944014"/>
              <a:gd name="connsiteY7" fmla="*/ 599865 h 2146775"/>
              <a:gd name="connsiteX8" fmla="*/ 9047741 w 11944014"/>
              <a:gd name="connsiteY8" fmla="*/ 1387 h 214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44014" h="2146775">
                <a:moveTo>
                  <a:pt x="9047741" y="1387"/>
                </a:moveTo>
                <a:cubicBezTo>
                  <a:pt x="10060417" y="-14311"/>
                  <a:pt x="10769985" y="106119"/>
                  <a:pt x="11419539" y="219677"/>
                </a:cubicBezTo>
                <a:lnTo>
                  <a:pt x="11944014" y="308073"/>
                </a:lnTo>
                <a:lnTo>
                  <a:pt x="11944014" y="2146775"/>
                </a:lnTo>
                <a:lnTo>
                  <a:pt x="0" y="2146775"/>
                </a:lnTo>
                <a:lnTo>
                  <a:pt x="0" y="1286620"/>
                </a:lnTo>
                <a:lnTo>
                  <a:pt x="510557" y="1257271"/>
                </a:lnTo>
                <a:cubicBezTo>
                  <a:pt x="1951876" y="1160309"/>
                  <a:pt x="3261017" y="969324"/>
                  <a:pt x="4857299" y="599865"/>
                </a:cubicBezTo>
                <a:cubicBezTo>
                  <a:pt x="6719283" y="168910"/>
                  <a:pt x="8035066" y="17084"/>
                  <a:pt x="9047741" y="138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 dirty="0"/>
            </a:lvl1pPr>
          </a:lstStyle>
          <a:p>
            <a:pPr marL="228600" lvl="0" indent="-228600" algn="ctr"/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8C9A3716-1F35-4634-B53D-27722735B2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686" y="1611383"/>
            <a:ext cx="9666514" cy="746846"/>
          </a:xfrm>
        </p:spPr>
        <p:txBody>
          <a:bodyPr anchor="t">
            <a:noAutofit/>
          </a:bodyPr>
          <a:lstStyle>
            <a:lvl1pPr>
              <a:defRPr sz="4800" spc="-1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Section Header 1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96A4796-E4C0-42FE-9F82-5D46B8789E2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96686" y="2464424"/>
            <a:ext cx="9666514" cy="221599"/>
          </a:xfrm>
        </p:spPr>
        <p:txBody>
          <a:bodyPr tIns="0" bIns="0">
            <a:spAutoFit/>
          </a:bodyPr>
          <a:lstStyle>
            <a:lvl1pPr marL="0" indent="0">
              <a:buNone/>
              <a:defRPr sz="16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560C8850-C2CD-4E0B-AA6F-6B884EB94B4B}"/>
              </a:ext>
            </a:extLst>
          </p:cNvPr>
          <p:cNvSpPr/>
          <p:nvPr userDrawn="1"/>
        </p:nvSpPr>
        <p:spPr>
          <a:xfrm>
            <a:off x="435429" y="1532049"/>
            <a:ext cx="72571" cy="137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80D3D7B7-CDD7-4664-B2D8-6F60FEAEAC45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="" xmlns:a16="http://schemas.microsoft.com/office/drawing/2014/main" id="{9E81145E-5F17-4CB6-9E17-ECF3BB38DE75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bg1"/>
                </a:solidFill>
              </a:rPr>
              <a:pPr/>
              <a:t>‹#›</a:t>
            </a:fld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139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>
            <a:extLst>
              <a:ext uri="{FF2B5EF4-FFF2-40B4-BE49-F238E27FC236}">
                <a16:creationId xmlns="" xmlns:a16="http://schemas.microsoft.com/office/drawing/2014/main" id="{A836EFBB-5449-47CB-96D6-CB08287F755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1999" cy="6858000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 dirty="0">
                <a:solidFill>
                  <a:schemeClr val="tx1"/>
                </a:solidFill>
              </a:defRPr>
            </a:lvl1pPr>
          </a:lstStyle>
          <a:p>
            <a:pPr marL="228600" lvl="0" indent="-228600" algn="ctr"/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8C9A3716-1F35-4634-B53D-27722735B2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686" y="3860800"/>
            <a:ext cx="9666514" cy="1686720"/>
          </a:xfrm>
        </p:spPr>
        <p:txBody>
          <a:bodyPr anchor="b">
            <a:noAutofit/>
          </a:bodyPr>
          <a:lstStyle>
            <a:lvl1pPr>
              <a:defRPr sz="4800" spc="-1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Header 2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96A4796-E4C0-42FE-9F82-5D46B8789E2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96686" y="5610170"/>
            <a:ext cx="9666514" cy="221599"/>
          </a:xfrm>
        </p:spPr>
        <p:txBody>
          <a:bodyPr tIns="0" bIns="0"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B68A07C-35C9-40A7-8487-9EAD314C595A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="" xmlns:a16="http://schemas.microsoft.com/office/drawing/2014/main" id="{CE9143E8-1B27-4F08-9F20-BE30B14AC24E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bg1"/>
                </a:solidFill>
              </a:rPr>
              <a:pPr/>
              <a:t>‹#›</a:t>
            </a:fld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055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="" xmlns:a16="http://schemas.microsoft.com/office/drawing/2014/main" id="{53B0C39E-3796-4132-81FF-5A58EAF300A5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frame">
            <a:avLst>
              <a:gd name="adj1" fmla="val 1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C8943364-C409-4EE8-8020-9809E6B2B1AA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="" xmlns:a16="http://schemas.microsoft.com/office/drawing/2014/main" id="{A67D090F-9522-445C-B984-52BE590455DC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bg1"/>
                </a:solidFill>
              </a:rPr>
              <a:pPr/>
              <a:t>‹#›</a:t>
            </a:fld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="" xmlns:a16="http://schemas.microsoft.com/office/drawing/2014/main" id="{00F7C607-177E-BC4B-9F1D-E0CD83EF0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="" xmlns:a16="http://schemas.microsoft.com/office/drawing/2014/main" id="{3B7F86AE-7774-0B40-8944-DF91C77B02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315" y="1463040"/>
            <a:ext cx="8030935" cy="477009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30125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EDEB162-E699-464C-B2EE-136D517A9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500215"/>
            <a:ext cx="11174186" cy="590931"/>
          </a:xfrm>
        </p:spPr>
        <p:txBody>
          <a:bodyPr vert="horz" wrap="square" lIns="91440" tIns="45720" rIns="91440" bIns="45720" rtlCol="0" anchor="ctr">
            <a:spAutoFit/>
          </a:bodyPr>
          <a:lstStyle>
            <a:lvl1pPr>
              <a:defRPr lang="en-GB" sz="3600" spc="-60" dirty="0"/>
            </a:lvl1pPr>
          </a:lstStyle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2618346-1C0B-46DB-AAA6-71C865DE85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315" y="1463040"/>
            <a:ext cx="8030935" cy="477009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201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05328109-BF43-024A-B25B-C69E4098C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18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="" xmlns:a16="http://schemas.microsoft.com/office/drawing/2014/main" id="{53B0C39E-3796-4132-81FF-5A58EAF300A5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frame">
            <a:avLst>
              <a:gd name="adj1" fmla="val 1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C8943364-C409-4EE8-8020-9809E6B2B1AA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="" xmlns:a16="http://schemas.microsoft.com/office/drawing/2014/main" id="{A67D090F-9522-445C-B984-52BE590455DC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bg1"/>
                </a:solidFill>
              </a:rPr>
              <a:pPr/>
              <a:t>‹#›</a:t>
            </a:fld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="" xmlns:a16="http://schemas.microsoft.com/office/drawing/2014/main" id="{00F7C607-177E-BC4B-9F1D-E0CD83EF0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Text Placeholder 4">
            <a:extLst>
              <a:ext uri="{FF2B5EF4-FFF2-40B4-BE49-F238E27FC236}">
                <a16:creationId xmlns="" xmlns:a16="http://schemas.microsoft.com/office/drawing/2014/main" id="{1F05F3BA-65F5-4621-807B-C8B857D01C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38900" y="1463346"/>
            <a:ext cx="5181600" cy="487003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="" xmlns:a16="http://schemas.microsoft.com/office/drawing/2014/main" id="{CDF89E18-CCB2-4D69-AB77-CAB656EC21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38898" y="2149311"/>
            <a:ext cx="5181601" cy="404035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9" name="Text Placeholder 2">
            <a:extLst>
              <a:ext uri="{FF2B5EF4-FFF2-40B4-BE49-F238E27FC236}">
                <a16:creationId xmlns="" xmlns:a16="http://schemas.microsoft.com/office/drawing/2014/main" id="{986F9159-693C-4325-939A-8C6869B224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6314" y="1463346"/>
            <a:ext cx="5306787" cy="487003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Content Placeholder 3">
            <a:extLst>
              <a:ext uri="{FF2B5EF4-FFF2-40B4-BE49-F238E27FC236}">
                <a16:creationId xmlns="" xmlns:a16="http://schemas.microsoft.com/office/drawing/2014/main" id="{BEA361C8-0231-48E8-965E-6BB6D606C9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6314" y="2149311"/>
            <a:ext cx="5306789" cy="404035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963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FF7966C8-8738-4743-AE43-80F0C197B6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1500" y="1509626"/>
            <a:ext cx="4900386" cy="334508"/>
          </a:xfr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="" xmlns:a16="http://schemas.microsoft.com/office/drawing/2014/main" id="{3F93C618-7612-42AB-B890-45E85BD492F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20114" y="1509626"/>
            <a:ext cx="4900386" cy="334508"/>
          </a:xfr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="" xmlns:a16="http://schemas.microsoft.com/office/drawing/2014/main" id="{B1885C44-356C-410C-B697-9BA0E285822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71500" y="2156688"/>
            <a:ext cx="4900386" cy="3561943"/>
          </a:xfrm>
        </p:spPr>
        <p:txBody>
          <a:bodyPr>
            <a:noAutofit/>
          </a:bodyPr>
          <a:lstStyle>
            <a:lvl1pPr marL="0" indent="0" algn="l"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="" xmlns:a16="http://schemas.microsoft.com/office/drawing/2014/main" id="{464BC696-49A6-4328-BB42-5566BAC00F8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720114" y="2156688"/>
            <a:ext cx="4900386" cy="3561943"/>
          </a:xfrm>
        </p:spPr>
        <p:txBody>
          <a:bodyPr>
            <a:noAutofit/>
          </a:bodyPr>
          <a:lstStyle>
            <a:lvl1pPr marL="0" indent="0" algn="l"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E0FB9F81-CC7F-5244-95A6-279BE4B51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500215"/>
            <a:ext cx="11174186" cy="59093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253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FE1B3994-EC85-4CEE-B849-7AE33810F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500215"/>
            <a:ext cx="11174186" cy="5909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E88709A-CA63-4EAC-968C-8873D088E6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6314" y="1253331"/>
            <a:ext cx="11174186" cy="4770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BBA3C17-8AAC-4933-A7DA-CD7D3F840B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46314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72B1D122-60D0-8B4D-896A-2A770C0B6343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="" xmlns:a16="http://schemas.microsoft.com/office/drawing/2014/main" id="{6B5B9FA1-1805-A944-AC99-868579EBA1AD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bg1"/>
                </a:solidFill>
              </a:rPr>
              <a:pPr/>
              <a:t>‹#›</a:t>
            </a:fld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575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61" r:id="rId4"/>
    <p:sldLayoutId id="2147483662" r:id="rId5"/>
    <p:sldLayoutId id="2147483650" r:id="rId6"/>
    <p:sldLayoutId id="2147483668" r:id="rId7"/>
    <p:sldLayoutId id="2147483674" r:id="rId8"/>
    <p:sldLayoutId id="2147483666" r:id="rId9"/>
    <p:sldLayoutId id="2147483664" r:id="rId10"/>
    <p:sldLayoutId id="2147483663" r:id="rId11"/>
    <p:sldLayoutId id="2147483667" r:id="rId12"/>
    <p:sldLayoutId id="2147483671" r:id="rId13"/>
    <p:sldLayoutId id="2147483672" r:id="rId14"/>
    <p:sldLayoutId id="2147483673" r:id="rId15"/>
    <p:sldLayoutId id="2147483675" r:id="rId16"/>
    <p:sldLayoutId id="2147483676" r:id="rId17"/>
    <p:sldLayoutId id="2147483665" r:id="rId18"/>
    <p:sldLayoutId id="2147483669" r:id="rId19"/>
    <p:sldLayoutId id="2147483670" r:id="rId2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GB" sz="3600" b="1" kern="1200" spc="-60" baseline="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60" userDrawn="1">
          <p15:clr>
            <a:srgbClr val="F26B43"/>
          </p15:clr>
        </p15:guide>
        <p15:guide id="4" pos="7320" userDrawn="1">
          <p15:clr>
            <a:srgbClr val="F26B43"/>
          </p15:clr>
        </p15:guide>
        <p15:guide id="5" orient="horz" pos="360" userDrawn="1">
          <p15:clr>
            <a:srgbClr val="F26B43"/>
          </p15:clr>
        </p15:guide>
        <p15:guide id="6" orient="horz" pos="39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0.xml"/><Relationship Id="rId4" Type="http://schemas.openxmlformats.org/officeDocument/2006/relationships/hyperlink" Target="mailto:ccolvin@ptrc.or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itle 50">
            <a:extLst>
              <a:ext uri="{FF2B5EF4-FFF2-40B4-BE49-F238E27FC236}">
                <a16:creationId xmlns="" xmlns:a16="http://schemas.microsoft.com/office/drawing/2014/main" id="{D8694222-4D81-4A9A-93A2-23C89102F2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202" y="4608125"/>
            <a:ext cx="10838102" cy="1200329"/>
          </a:xfrm>
        </p:spPr>
        <p:txBody>
          <a:bodyPr/>
          <a:lstStyle/>
          <a:p>
            <a:r>
              <a:rPr lang="en-GB" sz="4000" dirty="0" smtClean="0"/>
              <a:t>Upper Cape Fear </a:t>
            </a:r>
            <a:br>
              <a:rPr lang="en-GB" sz="4000" dirty="0" smtClean="0"/>
            </a:br>
            <a:r>
              <a:rPr lang="en-GB" sz="4000" dirty="0" smtClean="0"/>
              <a:t>River Basin Association</a:t>
            </a:r>
            <a:endParaRPr lang="en-GB" sz="4000" dirty="0"/>
          </a:p>
        </p:txBody>
      </p:sp>
      <p:sp>
        <p:nvSpPr>
          <p:cNvPr id="52" name="Subtitle 51">
            <a:extLst>
              <a:ext uri="{FF2B5EF4-FFF2-40B4-BE49-F238E27FC236}">
                <a16:creationId xmlns="" xmlns:a16="http://schemas.microsoft.com/office/drawing/2014/main" id="{46FF1827-B46B-4BC4-8665-8914CF45DE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4202" y="5808454"/>
            <a:ext cx="9144000" cy="369332"/>
          </a:xfrm>
        </p:spPr>
        <p:txBody>
          <a:bodyPr/>
          <a:lstStyle/>
          <a:p>
            <a:r>
              <a:rPr lang="en-GB" sz="2000" b="1" dirty="0" smtClean="0"/>
              <a:t>Board Meeting – February </a:t>
            </a:r>
            <a:r>
              <a:rPr lang="en-GB" sz="2000" b="1" dirty="0" smtClean="0"/>
              <a:t>2</a:t>
            </a:r>
            <a:r>
              <a:rPr lang="en-GB" sz="2000" b="1" baseline="30000" dirty="0" smtClean="0"/>
              <a:t>nd</a:t>
            </a:r>
            <a:r>
              <a:rPr lang="en-GB" sz="2000" b="1" dirty="0" smtClean="0"/>
              <a:t>, 2021</a:t>
            </a:r>
            <a:endParaRPr lang="en-GB" sz="2000" b="1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63" b="679"/>
          <a:stretch/>
        </p:blipFill>
        <p:spPr>
          <a:xfrm>
            <a:off x="123992" y="124953"/>
            <a:ext cx="11944014" cy="4596337"/>
          </a:xfrm>
        </p:spPr>
      </p:pic>
    </p:spTree>
    <p:extLst>
      <p:ext uri="{BB962C8B-B14F-4D97-AF65-F5344CB8AC3E}">
        <p14:creationId xmlns:p14="http://schemas.microsoft.com/office/powerpoint/2010/main" val="383075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="" xmlns:a16="http://schemas.microsoft.com/office/drawing/2014/main" id="{24FAFA63-EF73-4268-8107-6CD20923D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312840"/>
            <a:ext cx="11174186" cy="590931"/>
          </a:xfrm>
        </p:spPr>
        <p:txBody>
          <a:bodyPr/>
          <a:lstStyle/>
          <a:p>
            <a:r>
              <a:rPr lang="en-US" dirty="0" smtClean="0"/>
              <a:t>FY2021-2022 </a:t>
            </a:r>
            <a:r>
              <a:rPr lang="en-US" dirty="0"/>
              <a:t>Proposed </a:t>
            </a:r>
            <a:r>
              <a:rPr lang="en-US" dirty="0" smtClean="0"/>
              <a:t>Budget – Option </a:t>
            </a:r>
            <a:r>
              <a:rPr lang="en-US" dirty="0"/>
              <a:t>3</a:t>
            </a:r>
            <a:endParaRPr lang="en-GB" dirty="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4848873"/>
              </p:ext>
            </p:extLst>
          </p:nvPr>
        </p:nvGraphicFramePr>
        <p:xfrm>
          <a:off x="446314" y="1044673"/>
          <a:ext cx="9022605" cy="153619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999232"/>
                <a:gridCol w="2007791"/>
                <a:gridCol w="2007791"/>
                <a:gridCol w="200779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Revenues</a:t>
                      </a:r>
                      <a:endParaRPr lang="en-US" sz="1500" dirty="0"/>
                    </a:p>
                  </a:txBody>
                  <a:tcPr anchor="b"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chemeClr val="accent2"/>
                          </a:solidFill>
                        </a:rPr>
                        <a:t>FY </a:t>
                      </a:r>
                      <a:r>
                        <a:rPr lang="en-US" sz="1500" dirty="0" smtClean="0">
                          <a:solidFill>
                            <a:schemeClr val="accent2"/>
                          </a:solidFill>
                        </a:rPr>
                        <a:t>2020-2021</a:t>
                      </a:r>
                      <a:endParaRPr lang="en-US" sz="1500" dirty="0" smtClean="0">
                        <a:solidFill>
                          <a:schemeClr val="accent2"/>
                        </a:solidFill>
                      </a:endParaRPr>
                    </a:p>
                    <a:p>
                      <a:pPr algn="ctr"/>
                      <a:r>
                        <a:rPr lang="en-US" sz="1500" dirty="0" smtClean="0">
                          <a:solidFill>
                            <a:schemeClr val="accent2"/>
                          </a:solidFill>
                        </a:rPr>
                        <a:t>Projected</a:t>
                      </a:r>
                      <a:endParaRPr lang="en-US" sz="1500" dirty="0">
                        <a:solidFill>
                          <a:schemeClr val="accent2"/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chemeClr val="accent2"/>
                          </a:solidFill>
                        </a:rPr>
                        <a:t>FY </a:t>
                      </a:r>
                      <a:r>
                        <a:rPr lang="en-US" sz="1500" dirty="0" smtClean="0">
                          <a:solidFill>
                            <a:schemeClr val="accent2"/>
                          </a:solidFill>
                        </a:rPr>
                        <a:t>2021-2022</a:t>
                      </a:r>
                      <a:endParaRPr lang="en-US" sz="1500" dirty="0" smtClean="0">
                        <a:solidFill>
                          <a:schemeClr val="accent2"/>
                        </a:solidFill>
                      </a:endParaRPr>
                    </a:p>
                    <a:p>
                      <a:pPr algn="ctr"/>
                      <a:r>
                        <a:rPr lang="en-US" sz="1500" dirty="0" smtClean="0">
                          <a:solidFill>
                            <a:schemeClr val="accent2"/>
                          </a:solidFill>
                        </a:rPr>
                        <a:t>Proposed Budget</a:t>
                      </a:r>
                      <a:endParaRPr lang="en-US" sz="1500" dirty="0">
                        <a:solidFill>
                          <a:schemeClr val="accent2"/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chemeClr val="accent2"/>
                          </a:solidFill>
                        </a:rPr>
                        <a:t>FY</a:t>
                      </a:r>
                      <a:r>
                        <a:rPr lang="en-US" sz="1500" baseline="0" dirty="0" smtClean="0">
                          <a:solidFill>
                            <a:schemeClr val="accent2"/>
                          </a:solidFill>
                        </a:rPr>
                        <a:t> </a:t>
                      </a:r>
                      <a:r>
                        <a:rPr lang="en-US" sz="1500" baseline="0" dirty="0" smtClean="0">
                          <a:solidFill>
                            <a:schemeClr val="accent2"/>
                          </a:solidFill>
                        </a:rPr>
                        <a:t>2022-2023</a:t>
                      </a:r>
                      <a:endParaRPr lang="en-US" sz="1500" baseline="0" dirty="0" smtClean="0">
                        <a:solidFill>
                          <a:schemeClr val="accent2"/>
                        </a:solidFill>
                      </a:endParaRPr>
                    </a:p>
                    <a:p>
                      <a:pPr algn="ctr"/>
                      <a:r>
                        <a:rPr lang="en-US" sz="1500" baseline="0" dirty="0" smtClean="0">
                          <a:solidFill>
                            <a:schemeClr val="accent2"/>
                          </a:solidFill>
                        </a:rPr>
                        <a:t>Projected Budget</a:t>
                      </a:r>
                      <a:endParaRPr lang="en-US" sz="1500" dirty="0">
                        <a:solidFill>
                          <a:schemeClr val="accent2"/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9184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Membership Dues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/>
                        <a:t>$</a:t>
                      </a:r>
                      <a:r>
                        <a:rPr lang="en-US" sz="1500" dirty="0" smtClean="0"/>
                        <a:t>137,451.00</a:t>
                      </a:r>
                      <a:endParaRPr lang="en-US" sz="1500" dirty="0"/>
                    </a:p>
                  </a:txBody>
                  <a:tcPr anchor="ctr"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/>
                        <a:t>$140,200.02</a:t>
                      </a:r>
                      <a:endParaRPr lang="en-US" sz="1500" dirty="0"/>
                    </a:p>
                  </a:txBody>
                  <a:tcPr anchor="ctr"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/>
                        <a:t>$143,004.02</a:t>
                      </a:r>
                      <a:endParaRPr lang="en-US" sz="1500" dirty="0"/>
                    </a:p>
                  </a:txBody>
                  <a:tcPr anchor="ctr">
                    <a:lnT w="38100" cmpd="sng">
                      <a:noFill/>
                    </a:lnT>
                  </a:tcPr>
                </a:tc>
              </a:tr>
              <a:tr h="329184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Interest Earned</a:t>
                      </a:r>
                      <a:endParaRPr lang="en-US" sz="1500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/>
                        <a:t>$178.66</a:t>
                      </a:r>
                      <a:endParaRPr lang="en-US" sz="1500" dirty="0"/>
                    </a:p>
                  </a:txBody>
                  <a:tcPr anchor="ctr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/>
                        <a:t>$0.00</a:t>
                      </a:r>
                      <a:endParaRPr lang="en-US" sz="1500" dirty="0"/>
                    </a:p>
                  </a:txBody>
                  <a:tcPr anchor="ctr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/>
                        <a:t>$0.00</a:t>
                      </a:r>
                      <a:endParaRPr lang="en-US" sz="1500" dirty="0"/>
                    </a:p>
                  </a:txBody>
                  <a:tcPr anchor="ctr">
                    <a:lnB w="12700" cmpd="sng">
                      <a:noFill/>
                    </a:lnB>
                  </a:tcPr>
                </a:tc>
              </a:tr>
              <a:tr h="329184">
                <a:tc>
                  <a:txBody>
                    <a:bodyPr/>
                    <a:lstStyle/>
                    <a:p>
                      <a:r>
                        <a:rPr lang="en-US" sz="1500" b="1" dirty="0" smtClean="0"/>
                        <a:t>Total Revenues</a:t>
                      </a:r>
                      <a:endParaRPr lang="en-US" sz="15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 smtClean="0"/>
                        <a:t>$</a:t>
                      </a:r>
                      <a:r>
                        <a:rPr lang="en-US" sz="1500" b="1" dirty="0" smtClean="0"/>
                        <a:t>137,629.66</a:t>
                      </a:r>
                      <a:endParaRPr lang="en-US" sz="1500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 smtClean="0"/>
                        <a:t>$140,200.02</a:t>
                      </a:r>
                      <a:endParaRPr lang="en-US" sz="1500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 smtClean="0"/>
                        <a:t>$143,004.02</a:t>
                      </a:r>
                      <a:endParaRPr lang="en-US" sz="1500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Content Placeholder 2"/>
          <p:cNvGraphicFramePr>
            <a:graphicFrameLocks/>
          </p:cNvGraphicFramePr>
          <p:nvPr>
            <p:extLst/>
          </p:nvPr>
        </p:nvGraphicFramePr>
        <p:xfrm>
          <a:off x="446314" y="2705833"/>
          <a:ext cx="9022605" cy="333349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999232"/>
                <a:gridCol w="2007791"/>
                <a:gridCol w="2007791"/>
                <a:gridCol w="200779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Expenses</a:t>
                      </a:r>
                      <a:endParaRPr lang="en-US" sz="1500" dirty="0"/>
                    </a:p>
                  </a:txBody>
                  <a:tcPr anchor="b"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>
                        <a:solidFill>
                          <a:schemeClr val="accent2"/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>
                        <a:solidFill>
                          <a:schemeClr val="accent2"/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>
                        <a:solidFill>
                          <a:schemeClr val="accent2"/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9184">
                <a:tc>
                  <a:txBody>
                    <a:bodyPr/>
                    <a:lstStyle/>
                    <a:p>
                      <a:r>
                        <a:rPr lang="en-US" sz="1500" dirty="0" err="1" smtClean="0"/>
                        <a:t>Meritech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/>
                        <a:t>$97,600.74</a:t>
                      </a:r>
                      <a:endParaRPr lang="en-US" sz="1500" dirty="0"/>
                    </a:p>
                  </a:txBody>
                  <a:tcPr anchor="ctr"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/>
                        <a:t>$97,308.16</a:t>
                      </a:r>
                      <a:endParaRPr lang="en-US" sz="1500" dirty="0"/>
                    </a:p>
                  </a:txBody>
                  <a:tcPr anchor="ctr"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/>
                        <a:t>$99,254.40</a:t>
                      </a:r>
                      <a:endParaRPr lang="en-US" sz="1500" dirty="0"/>
                    </a:p>
                  </a:txBody>
                  <a:tcPr anchor="ctr">
                    <a:lnT w="38100" cmpd="sng">
                      <a:noFill/>
                    </a:lnT>
                  </a:tcPr>
                </a:tc>
              </a:tr>
              <a:tr h="329184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Database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/>
                        <a:t>$1,625.00</a:t>
                      </a:r>
                      <a:endParaRPr 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/>
                        <a:t>$1,625.00</a:t>
                      </a:r>
                      <a:endParaRPr 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/>
                        <a:t>$1,625.00</a:t>
                      </a:r>
                      <a:endParaRPr lang="en-US" sz="1500" dirty="0"/>
                    </a:p>
                  </a:txBody>
                  <a:tcPr anchor="ctr"/>
                </a:tc>
              </a:tr>
              <a:tr h="329184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Insurance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/>
                        <a:t>$</a:t>
                      </a:r>
                      <a:r>
                        <a:rPr lang="en-US" sz="1500" dirty="0" smtClean="0"/>
                        <a:t>2,572.00</a:t>
                      </a:r>
                      <a:endParaRPr 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/>
                        <a:t>$2,623.44</a:t>
                      </a:r>
                      <a:endParaRPr 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/>
                        <a:t>$2,675.91</a:t>
                      </a:r>
                      <a:endParaRPr lang="en-US" sz="1500" dirty="0"/>
                    </a:p>
                  </a:txBody>
                  <a:tcPr anchor="ctr"/>
                </a:tc>
              </a:tr>
              <a:tr h="329184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TJCOG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/>
                        <a:t>$</a:t>
                      </a:r>
                      <a:r>
                        <a:rPr lang="en-US" sz="1500" dirty="0" smtClean="0"/>
                        <a:t>20,000.00</a:t>
                      </a:r>
                      <a:endParaRPr 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/>
                        <a:t>$</a:t>
                      </a:r>
                      <a:r>
                        <a:rPr lang="en-US" sz="1500" dirty="0" smtClean="0"/>
                        <a:t>20,000.00</a:t>
                      </a:r>
                      <a:endParaRPr 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/>
                        <a:t>$20,000.00</a:t>
                      </a:r>
                      <a:endParaRPr lang="en-US" sz="1500" dirty="0"/>
                    </a:p>
                  </a:txBody>
                  <a:tcPr anchor="ctr"/>
                </a:tc>
              </a:tr>
              <a:tr h="329184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PTRC</a:t>
                      </a:r>
                      <a:endParaRPr lang="en-US" sz="1500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/>
                        <a:t>$</a:t>
                      </a:r>
                      <a:r>
                        <a:rPr lang="en-US" sz="1500" dirty="0" smtClean="0"/>
                        <a:t>20,000.00</a:t>
                      </a:r>
                      <a:endParaRPr lang="en-US" sz="1500" dirty="0"/>
                    </a:p>
                  </a:txBody>
                  <a:tcPr anchor="ctr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/>
                        <a:t>$20,000.00</a:t>
                      </a:r>
                      <a:endParaRPr lang="en-US" sz="1500" dirty="0"/>
                    </a:p>
                  </a:txBody>
                  <a:tcPr anchor="ctr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/>
                        <a:t>$20,000.00</a:t>
                      </a:r>
                      <a:endParaRPr lang="en-US" sz="1500" dirty="0"/>
                    </a:p>
                  </a:txBody>
                  <a:tcPr anchor="ctr">
                    <a:lnB w="12700" cmpd="sng">
                      <a:noFill/>
                    </a:lnB>
                  </a:tcPr>
                </a:tc>
              </a:tr>
              <a:tr h="329184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Bank Fees</a:t>
                      </a:r>
                      <a:endParaRPr lang="en-US" sz="1500" dirty="0"/>
                    </a:p>
                  </a:txBody>
                  <a:tcP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/>
                        <a:t>$0.00</a:t>
                      </a:r>
                      <a:endParaRPr lang="en-US" sz="1500" dirty="0"/>
                    </a:p>
                  </a:txBody>
                  <a:tcPr anchor="ctr"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/>
                        <a:t>$0.00</a:t>
                      </a:r>
                      <a:endParaRPr lang="en-US" sz="1500" dirty="0"/>
                    </a:p>
                  </a:txBody>
                  <a:tcPr anchor="ctr"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/>
                        <a:t>$0.00</a:t>
                      </a:r>
                      <a:endParaRPr lang="en-US" sz="1500" dirty="0"/>
                    </a:p>
                  </a:txBody>
                  <a:tcPr anchor="ctr"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</a:tr>
              <a:tr h="329184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CPU Services &amp; Fees</a:t>
                      </a:r>
                      <a:endParaRPr lang="en-US" sz="1500" dirty="0"/>
                    </a:p>
                  </a:txBody>
                  <a:tcP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solidFill>
                            <a:srgbClr val="FF0000"/>
                          </a:solidFill>
                        </a:rPr>
                        <a:t>-$69.99</a:t>
                      </a:r>
                      <a:endParaRPr lang="en-US" sz="15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/>
                        <a:t>$0.00</a:t>
                      </a:r>
                      <a:endParaRPr lang="en-US" sz="1500" dirty="0"/>
                    </a:p>
                  </a:txBody>
                  <a:tcPr anchor="ctr"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/>
                        <a:t>$0.00</a:t>
                      </a:r>
                      <a:endParaRPr lang="en-US" sz="1500" dirty="0"/>
                    </a:p>
                  </a:txBody>
                  <a:tcPr anchor="ctr"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</a:tr>
              <a:tr h="329184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Legal Services</a:t>
                      </a:r>
                      <a:endParaRPr lang="en-US" sz="1500" dirty="0"/>
                    </a:p>
                  </a:txBody>
                  <a:tcP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solidFill>
                            <a:srgbClr val="FF0000"/>
                          </a:solidFill>
                        </a:rPr>
                        <a:t>-$150.00</a:t>
                      </a:r>
                      <a:endParaRPr lang="en-US" sz="15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/>
                        <a:t>$0.00</a:t>
                      </a:r>
                      <a:endParaRPr lang="en-US" sz="1500" dirty="0"/>
                    </a:p>
                  </a:txBody>
                  <a:tcPr anchor="ctr"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/>
                        <a:t>$0.00</a:t>
                      </a:r>
                      <a:endParaRPr lang="en-US" sz="1500" dirty="0"/>
                    </a:p>
                  </a:txBody>
                  <a:tcPr anchor="ctr"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</a:tr>
              <a:tr h="329184">
                <a:tc>
                  <a:txBody>
                    <a:bodyPr/>
                    <a:lstStyle/>
                    <a:p>
                      <a:r>
                        <a:rPr lang="en-US" sz="1500" b="1" dirty="0" smtClean="0"/>
                        <a:t>Total Expenses</a:t>
                      </a:r>
                      <a:endParaRPr lang="en-US" sz="15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 smtClean="0"/>
                        <a:t>$</a:t>
                      </a:r>
                      <a:r>
                        <a:rPr lang="en-US" sz="1500" b="1" dirty="0" smtClean="0"/>
                        <a:t>141,577.75</a:t>
                      </a:r>
                      <a:endParaRPr lang="en-US" sz="1500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 smtClean="0"/>
                        <a:t>$141,556.60</a:t>
                      </a:r>
                      <a:endParaRPr lang="en-US" sz="1500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 smtClean="0"/>
                        <a:t>$143,555.31</a:t>
                      </a:r>
                      <a:endParaRPr lang="en-US" sz="1500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Content Placeholder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6914879"/>
              </p:ext>
            </p:extLst>
          </p:nvPr>
        </p:nvGraphicFramePr>
        <p:xfrm>
          <a:off x="446313" y="6039329"/>
          <a:ext cx="9022605" cy="658368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2999232"/>
                <a:gridCol w="2007791"/>
                <a:gridCol w="2007791"/>
                <a:gridCol w="2007791"/>
              </a:tblGrid>
              <a:tr h="329184">
                <a:tc>
                  <a:txBody>
                    <a:bodyPr/>
                    <a:lstStyle/>
                    <a:p>
                      <a:r>
                        <a:rPr lang="en-US" sz="1500" b="0" dirty="0" smtClean="0"/>
                        <a:t>Net to/from Fund Balance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 smtClean="0">
                          <a:solidFill>
                            <a:srgbClr val="FF0000"/>
                          </a:solidFill>
                        </a:rPr>
                        <a:t>-$3,948.09</a:t>
                      </a:r>
                      <a:endParaRPr lang="en-US" sz="1500" b="0" dirty="0" smtClean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0" dirty="0" smtClean="0">
                          <a:solidFill>
                            <a:srgbClr val="FF0000"/>
                          </a:solidFill>
                        </a:rPr>
                        <a:t>-$1,356.58</a:t>
                      </a:r>
                      <a:endParaRPr lang="en-US" sz="1500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0" dirty="0" smtClean="0">
                          <a:solidFill>
                            <a:srgbClr val="FF0000"/>
                          </a:solidFill>
                        </a:rPr>
                        <a:t>-$551.29</a:t>
                      </a:r>
                      <a:endParaRPr lang="en-US" sz="1500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9184">
                <a:tc>
                  <a:txBody>
                    <a:bodyPr/>
                    <a:lstStyle/>
                    <a:p>
                      <a:r>
                        <a:rPr lang="en-US" sz="1500" b="1" dirty="0" smtClean="0"/>
                        <a:t>Contingency</a:t>
                      </a:r>
                      <a:r>
                        <a:rPr lang="en-US" sz="1500" b="1" baseline="0" dirty="0" smtClean="0"/>
                        <a:t> Balance</a:t>
                      </a:r>
                      <a:endParaRPr lang="en-US" sz="1500" b="1" dirty="0" smtClean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$186,627.50</a:t>
                      </a:r>
                      <a:endParaRPr lang="en-US" sz="15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$185,270.92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$184,719.63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1982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="" xmlns:a16="http://schemas.microsoft.com/office/drawing/2014/main" id="{24FAFA63-EF73-4268-8107-6CD20923D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075" y="261969"/>
            <a:ext cx="11174186" cy="923330"/>
          </a:xfrm>
        </p:spPr>
        <p:txBody>
          <a:bodyPr/>
          <a:lstStyle/>
          <a:p>
            <a:r>
              <a:rPr lang="en-US" dirty="0" smtClean="0"/>
              <a:t>FY2021-2022 </a:t>
            </a:r>
            <a:r>
              <a:rPr lang="en-US" dirty="0" smtClean="0"/>
              <a:t>Proposed Member Dues</a:t>
            </a:r>
            <a:br>
              <a:rPr lang="en-US" dirty="0" smtClean="0"/>
            </a:br>
            <a:r>
              <a:rPr lang="en-US" sz="2400" dirty="0" smtClean="0">
                <a:solidFill>
                  <a:schemeClr val="accent2"/>
                </a:solidFill>
              </a:rPr>
              <a:t>Option </a:t>
            </a:r>
            <a:r>
              <a:rPr lang="en-US" sz="2400" dirty="0" smtClean="0">
                <a:solidFill>
                  <a:schemeClr val="accent2"/>
                </a:solidFill>
              </a:rPr>
              <a:t>3 </a:t>
            </a:r>
            <a:r>
              <a:rPr lang="en-US" sz="2400" dirty="0" smtClean="0">
                <a:solidFill>
                  <a:schemeClr val="accent2"/>
                </a:solidFill>
              </a:rPr>
              <a:t>– </a:t>
            </a:r>
            <a:r>
              <a:rPr lang="en-US" sz="2400" dirty="0">
                <a:solidFill>
                  <a:schemeClr val="accent2"/>
                </a:solidFill>
              </a:rPr>
              <a:t>2</a:t>
            </a:r>
            <a:r>
              <a:rPr lang="en-US" sz="2400" dirty="0" smtClean="0">
                <a:solidFill>
                  <a:schemeClr val="accent2"/>
                </a:solidFill>
              </a:rPr>
              <a:t>%</a:t>
            </a:r>
            <a:r>
              <a:rPr lang="en-US" sz="2400" dirty="0" smtClean="0">
                <a:solidFill>
                  <a:schemeClr val="accent2"/>
                </a:solidFill>
              </a:rPr>
              <a:t> </a:t>
            </a:r>
            <a:r>
              <a:rPr lang="en-US" sz="2400" dirty="0" smtClean="0">
                <a:solidFill>
                  <a:schemeClr val="accent2"/>
                </a:solidFill>
              </a:rPr>
              <a:t>Increase</a:t>
            </a:r>
            <a:endParaRPr lang="en-GB" sz="2400" dirty="0">
              <a:solidFill>
                <a:schemeClr val="accent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075" y="1338778"/>
            <a:ext cx="9963000" cy="530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33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0" r="1210"/>
          <a:stretch>
            <a:fillRect/>
          </a:stretch>
        </p:blipFill>
        <p:spPr/>
      </p:pic>
      <p:sp>
        <p:nvSpPr>
          <p:cNvPr id="32" name="Picture Placeholder 13">
            <a:extLst>
              <a:ext uri="{FF2B5EF4-FFF2-40B4-BE49-F238E27FC236}">
                <a16:creationId xmlns="" xmlns:a16="http://schemas.microsoft.com/office/drawing/2014/main" id="{8DBDD9F7-3B84-F743-95F4-C9FA74DA597F}"/>
              </a:ext>
            </a:extLst>
          </p:cNvPr>
          <p:cNvSpPr txBox="1">
            <a:spLocks/>
          </p:cNvSpPr>
          <p:nvPr/>
        </p:nvSpPr>
        <p:spPr>
          <a:xfrm flipH="1">
            <a:off x="0" y="3895249"/>
            <a:ext cx="12192000" cy="2962751"/>
          </a:xfrm>
          <a:custGeom>
            <a:avLst/>
            <a:gdLst>
              <a:gd name="connsiteX0" fmla="*/ 12486732 w 13339868"/>
              <a:gd name="connsiteY0" fmla="*/ 1914 h 2962751"/>
              <a:gd name="connsiteX1" fmla="*/ 6703529 w 13339868"/>
              <a:gd name="connsiteY1" fmla="*/ 827870 h 2962751"/>
              <a:gd name="connsiteX2" fmla="*/ 704617 w 13339868"/>
              <a:gd name="connsiteY2" fmla="*/ 1735152 h 2962751"/>
              <a:gd name="connsiteX3" fmla="*/ 0 w 13339868"/>
              <a:gd name="connsiteY3" fmla="*/ 1775657 h 2962751"/>
              <a:gd name="connsiteX4" fmla="*/ 0 w 13339868"/>
              <a:gd name="connsiteY4" fmla="*/ 2962751 h 2962751"/>
              <a:gd name="connsiteX5" fmla="*/ 13339868 w 13339868"/>
              <a:gd name="connsiteY5" fmla="*/ 2962751 h 2962751"/>
              <a:gd name="connsiteX6" fmla="*/ 13339868 w 13339868"/>
              <a:gd name="connsiteY6" fmla="*/ 13763 h 2962751"/>
              <a:gd name="connsiteX7" fmla="*/ 12991874 w 13339868"/>
              <a:gd name="connsiteY7" fmla="*/ 2211 h 2962751"/>
              <a:gd name="connsiteX8" fmla="*/ 12486732 w 13339868"/>
              <a:gd name="connsiteY8" fmla="*/ 1914 h 2962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339868" h="2962751">
                <a:moveTo>
                  <a:pt x="12486732" y="1914"/>
                </a:moveTo>
                <a:cubicBezTo>
                  <a:pt x="11089145" y="23578"/>
                  <a:pt x="9273241" y="233112"/>
                  <a:pt x="6703529" y="827870"/>
                </a:cubicBezTo>
                <a:cubicBezTo>
                  <a:pt x="4500510" y="1337758"/>
                  <a:pt x="2693772" y="1601336"/>
                  <a:pt x="704617" y="1735152"/>
                </a:cubicBezTo>
                <a:lnTo>
                  <a:pt x="0" y="1775657"/>
                </a:lnTo>
                <a:lnTo>
                  <a:pt x="0" y="2962751"/>
                </a:lnTo>
                <a:lnTo>
                  <a:pt x="13339868" y="2962751"/>
                </a:lnTo>
                <a:lnTo>
                  <a:pt x="13339868" y="13763"/>
                </a:lnTo>
                <a:lnTo>
                  <a:pt x="12991874" y="2211"/>
                </a:lnTo>
                <a:cubicBezTo>
                  <a:pt x="12829592" y="-567"/>
                  <a:pt x="12661430" y="-794"/>
                  <a:pt x="12486732" y="1914"/>
                </a:cubicBezTo>
                <a:close/>
              </a:path>
            </a:pathLst>
          </a:custGeom>
          <a:solidFill>
            <a:schemeClr val="tx1">
              <a:alpha val="62000"/>
            </a:schemeClr>
          </a:solidFill>
        </p:spPr>
        <p:txBody>
          <a:bodyPr vert="horz" wrap="square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GB" sz="1800" b="0" kern="1200" dirty="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/>
              <a:t>Insert Image</a:t>
            </a:r>
          </a:p>
        </p:txBody>
      </p:sp>
      <p:sp>
        <p:nvSpPr>
          <p:cNvPr id="12" name="Rectangle 11" descr="Lower accent block for slide image">
            <a:extLst>
              <a:ext uri="{FF2B5EF4-FFF2-40B4-BE49-F238E27FC236}">
                <a16:creationId xmlns="" xmlns:a16="http://schemas.microsoft.com/office/drawing/2014/main" id="{D7F67FDF-D697-3249-AD21-75F6353FFBA5}"/>
              </a:ext>
            </a:extLst>
          </p:cNvPr>
          <p:cNvSpPr/>
          <p:nvPr/>
        </p:nvSpPr>
        <p:spPr>
          <a:xfrm>
            <a:off x="438912" y="4690872"/>
            <a:ext cx="73152" cy="11887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1" name="Title 50">
            <a:extLst>
              <a:ext uri="{FF2B5EF4-FFF2-40B4-BE49-F238E27FC236}">
                <a16:creationId xmlns="" xmlns:a16="http://schemas.microsoft.com/office/drawing/2014/main" id="{D8694222-4D81-4A9A-93A2-23C89102F2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THANK YOU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2409" y="6064493"/>
            <a:ext cx="2147240" cy="48246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796216" y="5780782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Cameron Colvin</a:t>
            </a:r>
          </a:p>
          <a:p>
            <a:r>
              <a:rPr lang="en-US" sz="1600" dirty="0">
                <a:solidFill>
                  <a:schemeClr val="bg1"/>
                </a:solidFill>
              </a:rPr>
              <a:t>Water Resources Planner</a:t>
            </a:r>
          </a:p>
          <a:p>
            <a:r>
              <a:rPr lang="en-US" sz="1600" dirty="0">
                <a:solidFill>
                  <a:schemeClr val="bg1"/>
                </a:solidFill>
                <a:hlinkClick r:id="rId4"/>
              </a:rPr>
              <a:t>ccolvin@ptrc.org</a:t>
            </a:r>
            <a:endParaRPr lang="en-US" sz="1600" dirty="0">
              <a:solidFill>
                <a:schemeClr val="bg1"/>
              </a:solidFill>
            </a:endParaRPr>
          </a:p>
          <a:p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57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31D4E439-7AFE-41C2-9561-67F5879CA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Financial Report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2C7B128-5866-4067-9B7F-0E73E6CBFB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6686" y="2464424"/>
            <a:ext cx="9666514" cy="443198"/>
          </a:xfrm>
        </p:spPr>
        <p:txBody>
          <a:bodyPr/>
          <a:lstStyle/>
          <a:p>
            <a:r>
              <a:rPr lang="en-US" sz="3200" b="1" dirty="0" smtClean="0"/>
              <a:t>FY2019-2020 </a:t>
            </a:r>
            <a:r>
              <a:rPr lang="en-US" sz="3200" b="1" dirty="0" smtClean="0"/>
              <a:t>&amp; </a:t>
            </a:r>
            <a:r>
              <a:rPr lang="en-US" sz="3200" b="1" dirty="0" smtClean="0"/>
              <a:t>FY2020-2021 </a:t>
            </a:r>
            <a:r>
              <a:rPr lang="en-US" sz="3200" b="1" dirty="0" smtClean="0"/>
              <a:t>Thus Far</a:t>
            </a:r>
            <a:endParaRPr lang="en-GB" sz="3200" b="1" dirty="0"/>
          </a:p>
        </p:txBody>
      </p:sp>
      <p:pic>
        <p:nvPicPr>
          <p:cNvPr id="11" name="Picture Placeholder 10" descr="Divider slide accent image">
            <a:extLst>
              <a:ext uri="{FF2B5EF4-FFF2-40B4-BE49-F238E27FC236}">
                <a16:creationId xmlns="" xmlns:a16="http://schemas.microsoft.com/office/drawing/2014/main" id="{E8D5AD70-28A1-4A01-AE97-1F4CBFF4990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16" name="Rectangle 15" descr="Slide number background block">
            <a:extLst>
              <a:ext uri="{FF2B5EF4-FFF2-40B4-BE49-F238E27FC236}">
                <a16:creationId xmlns="" xmlns:a16="http://schemas.microsoft.com/office/drawing/2014/main" id="{4EB8303B-9502-480C-9C51-6EF9094D5E4F}"/>
              </a:ext>
            </a:extLst>
          </p:cNvPr>
          <p:cNvSpPr/>
          <p:nvPr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7" name="Slide Number Placeholder 5">
            <a:extLst>
              <a:ext uri="{FF2B5EF4-FFF2-40B4-BE49-F238E27FC236}">
                <a16:creationId xmlns="" xmlns:a16="http://schemas.microsoft.com/office/drawing/2014/main" id="{3A910B8A-C82A-4E81-9270-CD27D2778597}"/>
              </a:ext>
            </a:extLst>
          </p:cNvPr>
          <p:cNvSpPr txBox="1">
            <a:spLocks/>
          </p:cNvSpPr>
          <p:nvPr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bg1"/>
                </a:solidFill>
              </a:rPr>
              <a:pPr/>
              <a:t>2</a:t>
            </a:fld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62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="" xmlns:a16="http://schemas.microsoft.com/office/drawing/2014/main" id="{24FAFA63-EF73-4268-8107-6CD20923D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203550"/>
            <a:ext cx="5403980" cy="1089529"/>
          </a:xfrm>
        </p:spPr>
        <p:txBody>
          <a:bodyPr/>
          <a:lstStyle/>
          <a:p>
            <a:r>
              <a:rPr lang="en-US" dirty="0" smtClean="0"/>
              <a:t>FY19-20 </a:t>
            </a:r>
            <a:r>
              <a:rPr lang="en-US" dirty="0" smtClean="0"/>
              <a:t>Financial Report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 </a:t>
            </a:r>
            <a:endParaRPr lang="en-GB" dirty="0"/>
          </a:p>
        </p:txBody>
      </p:sp>
      <p:sp>
        <p:nvSpPr>
          <p:cNvPr id="7" name="Rectangle 6" descr="Slide number background block">
            <a:extLst>
              <a:ext uri="{FF2B5EF4-FFF2-40B4-BE49-F238E27FC236}">
                <a16:creationId xmlns="" xmlns:a16="http://schemas.microsoft.com/office/drawing/2014/main" id="{61E397FF-5106-4C31-8E91-796AEA20258E}"/>
              </a:ext>
            </a:extLst>
          </p:cNvPr>
          <p:cNvSpPr/>
          <p:nvPr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="" xmlns:a16="http://schemas.microsoft.com/office/drawing/2014/main" id="{D7DDE5B7-93F1-4010-85B1-8F63FD5044C7}"/>
              </a:ext>
            </a:extLst>
          </p:cNvPr>
          <p:cNvSpPr txBox="1">
            <a:spLocks/>
          </p:cNvSpPr>
          <p:nvPr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bg1"/>
                </a:solidFill>
              </a:rPr>
              <a:pPr/>
              <a:t>3</a:t>
            </a:fld>
            <a:endParaRPr lang="en-GB" b="1" dirty="0">
              <a:solidFill>
                <a:schemeClr val="bg1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4318339"/>
              </p:ext>
            </p:extLst>
          </p:nvPr>
        </p:nvGraphicFramePr>
        <p:xfrm>
          <a:off x="516600" y="886610"/>
          <a:ext cx="5824809" cy="152720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999232"/>
                <a:gridCol w="1408670"/>
                <a:gridCol w="1416907"/>
              </a:tblGrid>
              <a:tr h="326187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Revenues</a:t>
                      </a:r>
                      <a:endParaRPr lang="en-US" sz="15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chemeClr val="accent2"/>
                          </a:solidFill>
                        </a:rPr>
                        <a:t>FY2019-2020</a:t>
                      </a:r>
                      <a:endParaRPr lang="en-US" sz="1500" dirty="0" smtClean="0">
                        <a:solidFill>
                          <a:schemeClr val="accent2"/>
                        </a:solidFill>
                      </a:endParaRPr>
                    </a:p>
                    <a:p>
                      <a:pPr algn="ctr"/>
                      <a:r>
                        <a:rPr lang="en-US" sz="1500" dirty="0" smtClean="0">
                          <a:solidFill>
                            <a:schemeClr val="accent2"/>
                          </a:solidFill>
                        </a:rPr>
                        <a:t>Budget</a:t>
                      </a:r>
                      <a:endParaRPr lang="en-US" sz="1500" dirty="0">
                        <a:solidFill>
                          <a:schemeClr val="accent2"/>
                        </a:solidFill>
                      </a:endParaRPr>
                    </a:p>
                  </a:txBody>
                  <a:tcPr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chemeClr val="accent2"/>
                          </a:solidFill>
                        </a:rPr>
                        <a:t>FY</a:t>
                      </a:r>
                      <a:r>
                        <a:rPr lang="en-US" sz="1500" baseline="0" dirty="0" smtClean="0">
                          <a:solidFill>
                            <a:schemeClr val="accent2"/>
                          </a:solidFill>
                        </a:rPr>
                        <a:t> </a:t>
                      </a:r>
                      <a:r>
                        <a:rPr lang="en-US" sz="1500" baseline="0" dirty="0" smtClean="0">
                          <a:solidFill>
                            <a:schemeClr val="accent2"/>
                          </a:solidFill>
                        </a:rPr>
                        <a:t>2019-2020</a:t>
                      </a:r>
                      <a:endParaRPr lang="en-US" sz="1500" baseline="0" dirty="0" smtClean="0">
                        <a:solidFill>
                          <a:schemeClr val="accent2"/>
                        </a:solidFill>
                      </a:endParaRPr>
                    </a:p>
                    <a:p>
                      <a:pPr algn="ctr"/>
                      <a:r>
                        <a:rPr lang="en-US" sz="1500" baseline="0" dirty="0" smtClean="0">
                          <a:solidFill>
                            <a:schemeClr val="accent2"/>
                          </a:solidFill>
                        </a:rPr>
                        <a:t>Actual</a:t>
                      </a:r>
                      <a:endParaRPr lang="en-US" sz="1500" dirty="0">
                        <a:solidFill>
                          <a:schemeClr val="accent2"/>
                        </a:solidFill>
                      </a:endParaRPr>
                    </a:p>
                  </a:txBody>
                  <a:tcPr anchor="b">
                    <a:solidFill>
                      <a:schemeClr val="bg1"/>
                    </a:solidFill>
                  </a:tcPr>
                </a:tc>
              </a:tr>
              <a:tr h="326187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Membership Dues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/>
                        <a:t>$</a:t>
                      </a:r>
                      <a:r>
                        <a:rPr lang="en-US" sz="1500" dirty="0" smtClean="0"/>
                        <a:t>137,451.00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/>
                        <a:t>$137,119.00</a:t>
                      </a:r>
                      <a:endParaRPr lang="en-US" sz="1500" dirty="0"/>
                    </a:p>
                  </a:txBody>
                  <a:tcPr/>
                </a:tc>
              </a:tr>
              <a:tr h="326187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Interest Earned</a:t>
                      </a:r>
                      <a:endParaRPr lang="en-US" sz="1500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/>
                        <a:t>$1,200.00</a:t>
                      </a:r>
                      <a:endParaRPr lang="en-US" sz="1500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/>
                        <a:t>$1,126.61</a:t>
                      </a:r>
                      <a:endParaRPr lang="en-US" sz="1500" dirty="0"/>
                    </a:p>
                  </a:txBody>
                  <a:tcPr>
                    <a:lnB w="12700" cmpd="sng">
                      <a:noFill/>
                    </a:lnB>
                  </a:tcPr>
                </a:tc>
              </a:tr>
              <a:tr h="326187">
                <a:tc>
                  <a:txBody>
                    <a:bodyPr/>
                    <a:lstStyle/>
                    <a:p>
                      <a:r>
                        <a:rPr lang="en-US" sz="1500" b="1" dirty="0" smtClean="0"/>
                        <a:t>Total Revenues</a:t>
                      </a:r>
                      <a:endParaRPr lang="en-US" sz="15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 smtClean="0"/>
                        <a:t>$</a:t>
                      </a:r>
                      <a:r>
                        <a:rPr lang="en-US" sz="1500" b="1" dirty="0" smtClean="0"/>
                        <a:t>138,651.00</a:t>
                      </a:r>
                      <a:endParaRPr lang="en-US" sz="15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 smtClean="0"/>
                        <a:t>$</a:t>
                      </a:r>
                      <a:r>
                        <a:rPr lang="en-US" sz="1500" b="1" dirty="0" smtClean="0"/>
                        <a:t>138,245.61</a:t>
                      </a:r>
                      <a:endParaRPr lang="en-US" sz="15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2826561"/>
              </p:ext>
            </p:extLst>
          </p:nvPr>
        </p:nvGraphicFramePr>
        <p:xfrm>
          <a:off x="516600" y="2458269"/>
          <a:ext cx="5826947" cy="333349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000957"/>
                <a:gridCol w="1408670"/>
                <a:gridCol w="141732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Expenses</a:t>
                      </a:r>
                      <a:endParaRPr lang="en-US" sz="15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 smtClean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29184">
                <a:tc>
                  <a:txBody>
                    <a:bodyPr/>
                    <a:lstStyle/>
                    <a:p>
                      <a:r>
                        <a:rPr lang="en-US" sz="1500" dirty="0" err="1" smtClean="0"/>
                        <a:t>Meritech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/>
                        <a:t>$100,020.00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/>
                        <a:t>$99,713.52</a:t>
                      </a:r>
                      <a:endParaRPr lang="en-US" sz="1500" dirty="0"/>
                    </a:p>
                  </a:txBody>
                  <a:tcPr/>
                </a:tc>
              </a:tr>
              <a:tr h="329184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Database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/>
                        <a:t>$1,500.00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/>
                        <a:t>$1,625.00</a:t>
                      </a:r>
                      <a:endParaRPr lang="en-US" sz="1500" dirty="0"/>
                    </a:p>
                  </a:txBody>
                  <a:tcPr/>
                </a:tc>
              </a:tr>
              <a:tr h="329184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Insurance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/>
                        <a:t>$</a:t>
                      </a:r>
                      <a:r>
                        <a:rPr lang="en-US" sz="1500" dirty="0" smtClean="0"/>
                        <a:t>2,496.00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/>
                        <a:t>$</a:t>
                      </a:r>
                      <a:r>
                        <a:rPr lang="en-US" sz="1500" dirty="0" smtClean="0"/>
                        <a:t>2,527.00</a:t>
                      </a:r>
                      <a:endParaRPr lang="en-US" sz="1500" dirty="0"/>
                    </a:p>
                  </a:txBody>
                  <a:tcPr/>
                </a:tc>
              </a:tr>
              <a:tr h="329184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TJCOG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/>
                        <a:t>$</a:t>
                      </a:r>
                      <a:r>
                        <a:rPr lang="en-US" sz="1500" dirty="0" smtClean="0"/>
                        <a:t>20,000.00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/>
                        <a:t>$20,000.00</a:t>
                      </a:r>
                      <a:endParaRPr lang="en-US" sz="1500" dirty="0"/>
                    </a:p>
                  </a:txBody>
                  <a:tcPr/>
                </a:tc>
              </a:tr>
              <a:tr h="329184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PTRC</a:t>
                      </a:r>
                      <a:endParaRPr lang="en-US" sz="1500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/>
                        <a:t>$20,000.00</a:t>
                      </a:r>
                      <a:endParaRPr lang="en-US" sz="1500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/>
                        <a:t>$20,000.00</a:t>
                      </a:r>
                      <a:endParaRPr lang="en-US" sz="1500" dirty="0"/>
                    </a:p>
                  </a:txBody>
                  <a:tcPr>
                    <a:lnB w="12700" cmpd="sng">
                      <a:noFill/>
                    </a:lnB>
                  </a:tcPr>
                </a:tc>
              </a:tr>
              <a:tr h="329184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Bank Fees</a:t>
                      </a:r>
                      <a:endParaRPr lang="en-US" sz="1500" dirty="0"/>
                    </a:p>
                  </a:txBody>
                  <a:tcP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/>
                        <a:t>$0.00</a:t>
                      </a:r>
                      <a:endParaRPr lang="en-US" sz="1500" dirty="0"/>
                    </a:p>
                  </a:txBody>
                  <a:tcP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/>
                        <a:t>$302.88</a:t>
                      </a:r>
                      <a:endParaRPr lang="en-US" sz="1500" dirty="0"/>
                    </a:p>
                  </a:txBody>
                  <a:tcP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</a:tr>
              <a:tr h="329184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CPU Services &amp; Fees</a:t>
                      </a:r>
                      <a:endParaRPr lang="en-US" sz="1500" dirty="0"/>
                    </a:p>
                  </a:txBody>
                  <a:tcP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/>
                        <a:t>$0.00</a:t>
                      </a:r>
                      <a:endParaRPr lang="en-US" sz="1500" dirty="0"/>
                    </a:p>
                  </a:txBody>
                  <a:tcP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/>
                        <a:t>$69.99</a:t>
                      </a:r>
                      <a:endParaRPr lang="en-US" sz="1500" dirty="0"/>
                    </a:p>
                  </a:txBody>
                  <a:tcP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</a:tr>
              <a:tr h="329184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Legal</a:t>
                      </a:r>
                      <a:r>
                        <a:rPr lang="en-US" sz="1500" baseline="0" dirty="0" smtClean="0"/>
                        <a:t> Services</a:t>
                      </a:r>
                      <a:endParaRPr lang="en-US" sz="1500" dirty="0"/>
                    </a:p>
                  </a:txBody>
                  <a:tcP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/>
                        <a:t>$0.00</a:t>
                      </a:r>
                      <a:endParaRPr lang="en-US" sz="1500" dirty="0"/>
                    </a:p>
                  </a:txBody>
                  <a:tcP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/>
                        <a:t>$150.00</a:t>
                      </a:r>
                      <a:endParaRPr lang="en-US" sz="1500" dirty="0"/>
                    </a:p>
                  </a:txBody>
                  <a:tcP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</a:tr>
              <a:tr h="329184">
                <a:tc>
                  <a:txBody>
                    <a:bodyPr/>
                    <a:lstStyle/>
                    <a:p>
                      <a:r>
                        <a:rPr lang="en-US" sz="1500" b="1" dirty="0" smtClean="0"/>
                        <a:t>Total Expenses</a:t>
                      </a:r>
                      <a:endParaRPr lang="en-US" sz="15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 smtClean="0"/>
                        <a:t>$144,016.00</a:t>
                      </a:r>
                      <a:endParaRPr lang="en-US" sz="15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 smtClean="0"/>
                        <a:t>$144,388.39</a:t>
                      </a:r>
                      <a:endParaRPr lang="en-US" sz="15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9265722"/>
              </p:ext>
            </p:extLst>
          </p:nvPr>
        </p:nvGraphicFramePr>
        <p:xfrm>
          <a:off x="516681" y="5796314"/>
          <a:ext cx="5824728" cy="658368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2999232"/>
                <a:gridCol w="1408176"/>
                <a:gridCol w="1417320"/>
              </a:tblGrid>
              <a:tr h="329184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Net to/from</a:t>
                      </a:r>
                      <a:r>
                        <a:rPr lang="en-US" sz="1500" baseline="0" dirty="0" smtClean="0"/>
                        <a:t> Fund Balance</a:t>
                      </a:r>
                      <a:endParaRPr lang="en-US" sz="1500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0" dirty="0" smtClean="0">
                          <a:solidFill>
                            <a:srgbClr val="FF0000"/>
                          </a:solidFill>
                        </a:rPr>
                        <a:t>-$</a:t>
                      </a:r>
                      <a:r>
                        <a:rPr lang="en-US" sz="1500" b="0" dirty="0" smtClean="0">
                          <a:solidFill>
                            <a:srgbClr val="FF0000"/>
                          </a:solidFill>
                        </a:rPr>
                        <a:t>5,365.00</a:t>
                      </a:r>
                      <a:endParaRPr lang="en-US" sz="1500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0" dirty="0" smtClean="0">
                          <a:solidFill>
                            <a:srgbClr val="FF0000"/>
                          </a:solidFill>
                        </a:rPr>
                        <a:t>-$6,142.78</a:t>
                      </a:r>
                      <a:endParaRPr lang="en-US" sz="1500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9184">
                <a:tc>
                  <a:txBody>
                    <a:bodyPr/>
                    <a:lstStyle/>
                    <a:p>
                      <a:r>
                        <a:rPr lang="en-US" sz="1500" b="1" dirty="0" smtClean="0"/>
                        <a:t>Contingency Balance</a:t>
                      </a:r>
                      <a:endParaRPr lang="en-US" sz="15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 smtClean="0"/>
                        <a:t>$</a:t>
                      </a:r>
                      <a:r>
                        <a:rPr lang="en-US" sz="1500" b="1" dirty="0" smtClean="0"/>
                        <a:t>191,353.37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 smtClean="0"/>
                        <a:t>$190,575.59</a:t>
                      </a:r>
                      <a:endParaRPr lang="en-US" sz="1500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6326658" y="2824966"/>
            <a:ext cx="449674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/>
              <a:t>- Overestimated special study costs in FY19-20</a:t>
            </a:r>
            <a:endParaRPr lang="en-US" sz="1500" dirty="0"/>
          </a:p>
        </p:txBody>
      </p:sp>
      <p:sp>
        <p:nvSpPr>
          <p:cNvPr id="15" name="TextBox 14"/>
          <p:cNvSpPr txBox="1"/>
          <p:nvPr/>
        </p:nvSpPr>
        <p:spPr>
          <a:xfrm>
            <a:off x="6326658" y="1423302"/>
            <a:ext cx="536926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- </a:t>
            </a:r>
            <a:r>
              <a:rPr lang="en-US" sz="1500" dirty="0" smtClean="0"/>
              <a:t>1 outstanding due $1,096, 1 late payment of $764</a:t>
            </a:r>
            <a:endParaRPr lang="en-US" sz="1500" dirty="0"/>
          </a:p>
        </p:txBody>
      </p:sp>
      <p:sp>
        <p:nvSpPr>
          <p:cNvPr id="16" name="TextBox 15"/>
          <p:cNvSpPr txBox="1"/>
          <p:nvPr/>
        </p:nvSpPr>
        <p:spPr>
          <a:xfrm>
            <a:off x="6326658" y="4448405"/>
            <a:ext cx="286488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/>
              <a:t>- Analysis &amp; interest expenses</a:t>
            </a:r>
            <a:endParaRPr lang="en-US" sz="1500" dirty="0"/>
          </a:p>
        </p:txBody>
      </p:sp>
      <p:sp>
        <p:nvSpPr>
          <p:cNvPr id="12" name="TextBox 11"/>
          <p:cNvSpPr txBox="1"/>
          <p:nvPr/>
        </p:nvSpPr>
        <p:spPr>
          <a:xfrm>
            <a:off x="6341409" y="4963043"/>
            <a:ext cx="507703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/>
              <a:t>- </a:t>
            </a:r>
            <a:r>
              <a:rPr lang="en-US" sz="1500" dirty="0"/>
              <a:t>S</a:t>
            </a:r>
            <a:r>
              <a:rPr lang="en-US" sz="1500" dirty="0" smtClean="0"/>
              <a:t>hould have been charged to the COGs account, </a:t>
            </a:r>
            <a:br>
              <a:rPr lang="en-US" sz="1500" dirty="0" smtClean="0"/>
            </a:br>
            <a:r>
              <a:rPr lang="en-US" sz="1500" dirty="0" smtClean="0"/>
              <a:t>  will be corrected this FY</a:t>
            </a:r>
            <a:endParaRPr lang="en-US" sz="1500" dirty="0"/>
          </a:p>
        </p:txBody>
      </p:sp>
      <p:sp>
        <p:nvSpPr>
          <p:cNvPr id="13" name="TextBox 12"/>
          <p:cNvSpPr txBox="1"/>
          <p:nvPr/>
        </p:nvSpPr>
        <p:spPr>
          <a:xfrm>
            <a:off x="6326658" y="3479993"/>
            <a:ext cx="499367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/>
              <a:t>- Insurance increase slightly higher than anticipated</a:t>
            </a:r>
            <a:endParaRPr lang="en-US" sz="1500" dirty="0"/>
          </a:p>
        </p:txBody>
      </p:sp>
      <p:sp>
        <p:nvSpPr>
          <p:cNvPr id="17" name="TextBox 16"/>
          <p:cNvSpPr txBox="1"/>
          <p:nvPr/>
        </p:nvSpPr>
        <p:spPr>
          <a:xfrm>
            <a:off x="6326658" y="3169145"/>
            <a:ext cx="393088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/>
              <a:t>- New database management contract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372781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="" xmlns:a16="http://schemas.microsoft.com/office/drawing/2014/main" id="{24FAFA63-EF73-4268-8107-6CD20923D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312840"/>
            <a:ext cx="11174186" cy="590931"/>
          </a:xfrm>
        </p:spPr>
        <p:txBody>
          <a:bodyPr/>
          <a:lstStyle/>
          <a:p>
            <a:r>
              <a:rPr lang="en-US" dirty="0" smtClean="0"/>
              <a:t>FY2020-2021 </a:t>
            </a:r>
            <a:r>
              <a:rPr lang="en-US" dirty="0" smtClean="0"/>
              <a:t>Thus Far</a:t>
            </a:r>
            <a:endParaRPr lang="en-GB" dirty="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5180145"/>
              </p:ext>
            </p:extLst>
          </p:nvPr>
        </p:nvGraphicFramePr>
        <p:xfrm>
          <a:off x="446314" y="1044673"/>
          <a:ext cx="7223760" cy="153619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999232"/>
                <a:gridCol w="1408176"/>
                <a:gridCol w="1408176"/>
                <a:gridCol w="140817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Revenues</a:t>
                      </a:r>
                      <a:endParaRPr lang="en-US" sz="1500" dirty="0"/>
                    </a:p>
                  </a:txBody>
                  <a:tcPr anchor="b"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chemeClr val="accent2"/>
                          </a:solidFill>
                        </a:rPr>
                        <a:t>FY </a:t>
                      </a:r>
                      <a:r>
                        <a:rPr lang="en-US" sz="1500" dirty="0" smtClean="0">
                          <a:solidFill>
                            <a:schemeClr val="accent2"/>
                          </a:solidFill>
                        </a:rPr>
                        <a:t>2020-2021</a:t>
                      </a:r>
                      <a:endParaRPr lang="en-US" sz="1500" dirty="0" smtClean="0">
                        <a:solidFill>
                          <a:schemeClr val="accent2"/>
                        </a:solidFill>
                      </a:endParaRPr>
                    </a:p>
                    <a:p>
                      <a:pPr algn="ctr"/>
                      <a:r>
                        <a:rPr lang="en-US" sz="1500" dirty="0" smtClean="0">
                          <a:solidFill>
                            <a:schemeClr val="accent2"/>
                          </a:solidFill>
                        </a:rPr>
                        <a:t>Budget</a:t>
                      </a:r>
                      <a:endParaRPr lang="en-US" sz="1500" dirty="0">
                        <a:solidFill>
                          <a:schemeClr val="accent2"/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chemeClr val="accent2"/>
                          </a:solidFill>
                        </a:rPr>
                        <a:t>FY </a:t>
                      </a:r>
                      <a:r>
                        <a:rPr lang="en-US" sz="1500" dirty="0" smtClean="0">
                          <a:solidFill>
                            <a:schemeClr val="accent2"/>
                          </a:solidFill>
                        </a:rPr>
                        <a:t>2020-2021</a:t>
                      </a:r>
                      <a:endParaRPr lang="en-US" sz="1500" dirty="0" smtClean="0">
                        <a:solidFill>
                          <a:schemeClr val="accent2"/>
                        </a:solidFill>
                      </a:endParaRPr>
                    </a:p>
                    <a:p>
                      <a:pPr algn="ctr"/>
                      <a:r>
                        <a:rPr lang="en-US" sz="1500" dirty="0" smtClean="0">
                          <a:solidFill>
                            <a:schemeClr val="accent2"/>
                          </a:solidFill>
                        </a:rPr>
                        <a:t>To</a:t>
                      </a:r>
                      <a:r>
                        <a:rPr lang="en-US" sz="1500" baseline="0" dirty="0" smtClean="0">
                          <a:solidFill>
                            <a:schemeClr val="accent2"/>
                          </a:solidFill>
                        </a:rPr>
                        <a:t> Date</a:t>
                      </a:r>
                      <a:endParaRPr lang="en-US" sz="1500" dirty="0">
                        <a:solidFill>
                          <a:schemeClr val="accent2"/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chemeClr val="accent2"/>
                          </a:solidFill>
                        </a:rPr>
                        <a:t>FY</a:t>
                      </a:r>
                      <a:r>
                        <a:rPr lang="en-US" sz="1500" baseline="0" dirty="0" smtClean="0">
                          <a:solidFill>
                            <a:schemeClr val="accent2"/>
                          </a:solidFill>
                        </a:rPr>
                        <a:t> </a:t>
                      </a:r>
                      <a:r>
                        <a:rPr lang="en-US" sz="1500" baseline="0" dirty="0" smtClean="0">
                          <a:solidFill>
                            <a:schemeClr val="accent2"/>
                          </a:solidFill>
                        </a:rPr>
                        <a:t>2020-2021</a:t>
                      </a:r>
                      <a:endParaRPr lang="en-US" sz="1500" baseline="0" dirty="0" smtClean="0">
                        <a:solidFill>
                          <a:schemeClr val="accent2"/>
                        </a:solidFill>
                      </a:endParaRPr>
                    </a:p>
                    <a:p>
                      <a:pPr algn="ctr"/>
                      <a:r>
                        <a:rPr lang="en-US" sz="1500" baseline="0" dirty="0" smtClean="0">
                          <a:solidFill>
                            <a:schemeClr val="accent2"/>
                          </a:solidFill>
                        </a:rPr>
                        <a:t>Projected</a:t>
                      </a:r>
                      <a:endParaRPr lang="en-US" sz="1500" dirty="0">
                        <a:solidFill>
                          <a:schemeClr val="accent2"/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9184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Membership Dues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/>
                        <a:t>$</a:t>
                      </a:r>
                      <a:r>
                        <a:rPr lang="en-US" sz="1500" dirty="0" smtClean="0"/>
                        <a:t>137,451.00</a:t>
                      </a:r>
                      <a:endParaRPr lang="en-US" sz="1500" dirty="0"/>
                    </a:p>
                  </a:txBody>
                  <a:tcPr anchor="ctr"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/>
                        <a:t>$</a:t>
                      </a:r>
                      <a:r>
                        <a:rPr lang="en-US" sz="1500" dirty="0" smtClean="0"/>
                        <a:t>135,478.00</a:t>
                      </a:r>
                      <a:endParaRPr lang="en-US" sz="1500" dirty="0"/>
                    </a:p>
                  </a:txBody>
                  <a:tcPr anchor="ctr"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/>
                        <a:t>$</a:t>
                      </a:r>
                      <a:r>
                        <a:rPr lang="en-US" sz="1500" dirty="0" smtClean="0"/>
                        <a:t>137,451.00</a:t>
                      </a:r>
                      <a:endParaRPr lang="en-US" sz="1500" dirty="0"/>
                    </a:p>
                  </a:txBody>
                  <a:tcPr anchor="ctr">
                    <a:lnT w="38100" cmpd="sng">
                      <a:noFill/>
                    </a:lnT>
                  </a:tcPr>
                </a:tc>
              </a:tr>
              <a:tr h="329184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Interest Earned</a:t>
                      </a:r>
                      <a:endParaRPr lang="en-US" sz="1500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/>
                        <a:t>$</a:t>
                      </a:r>
                      <a:r>
                        <a:rPr lang="en-US" sz="1500" dirty="0" smtClean="0"/>
                        <a:t>1,200.00</a:t>
                      </a:r>
                      <a:endParaRPr lang="en-US" sz="1500" dirty="0"/>
                    </a:p>
                  </a:txBody>
                  <a:tcPr anchor="ctr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/>
                        <a:t>$89.33</a:t>
                      </a:r>
                      <a:endParaRPr lang="en-US" sz="1500" dirty="0"/>
                    </a:p>
                  </a:txBody>
                  <a:tcPr anchor="ctr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/>
                        <a:t>$178.66</a:t>
                      </a:r>
                      <a:endParaRPr lang="en-US" sz="1500" dirty="0"/>
                    </a:p>
                  </a:txBody>
                  <a:tcPr anchor="ctr">
                    <a:lnB w="12700" cmpd="sng">
                      <a:noFill/>
                    </a:lnB>
                  </a:tcPr>
                </a:tc>
              </a:tr>
              <a:tr h="329184">
                <a:tc>
                  <a:txBody>
                    <a:bodyPr/>
                    <a:lstStyle/>
                    <a:p>
                      <a:r>
                        <a:rPr lang="en-US" sz="1500" b="1" dirty="0" smtClean="0"/>
                        <a:t>Total Revenues</a:t>
                      </a:r>
                      <a:endParaRPr lang="en-US" sz="15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 smtClean="0"/>
                        <a:t>$138,651.00</a:t>
                      </a:r>
                      <a:endParaRPr lang="en-US" sz="1500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 smtClean="0"/>
                        <a:t>$135,567.33</a:t>
                      </a:r>
                      <a:endParaRPr lang="en-US" sz="1500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 smtClean="0"/>
                        <a:t>$137,629.66</a:t>
                      </a:r>
                      <a:endParaRPr lang="en-US" sz="1500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Content Placeholder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6074202"/>
              </p:ext>
            </p:extLst>
          </p:nvPr>
        </p:nvGraphicFramePr>
        <p:xfrm>
          <a:off x="446313" y="2580865"/>
          <a:ext cx="7223760" cy="333349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999232"/>
                <a:gridCol w="1408176"/>
                <a:gridCol w="1408176"/>
                <a:gridCol w="140817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Expenses</a:t>
                      </a:r>
                      <a:endParaRPr lang="en-US" sz="1500" dirty="0"/>
                    </a:p>
                  </a:txBody>
                  <a:tcPr anchor="b"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>
                        <a:solidFill>
                          <a:schemeClr val="accent2"/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>
                        <a:solidFill>
                          <a:schemeClr val="accent2"/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>
                        <a:solidFill>
                          <a:schemeClr val="accent2"/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9184">
                <a:tc>
                  <a:txBody>
                    <a:bodyPr/>
                    <a:lstStyle/>
                    <a:p>
                      <a:r>
                        <a:rPr lang="en-US" sz="1500" dirty="0" err="1" smtClean="0"/>
                        <a:t>Meritech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/>
                        <a:t>$98,518.00</a:t>
                      </a:r>
                      <a:endParaRPr lang="en-US" sz="1500" dirty="0"/>
                    </a:p>
                  </a:txBody>
                  <a:tcPr anchor="ctr"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/>
                        <a:t>$41,768.18</a:t>
                      </a:r>
                      <a:endParaRPr lang="en-US" sz="1500" dirty="0"/>
                    </a:p>
                  </a:txBody>
                  <a:tcPr anchor="ctr"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/>
                        <a:t>$97,600.74</a:t>
                      </a:r>
                      <a:endParaRPr lang="en-US" sz="1500" dirty="0"/>
                    </a:p>
                  </a:txBody>
                  <a:tcPr anchor="ctr">
                    <a:lnT w="38100" cmpd="sng">
                      <a:noFill/>
                    </a:lnT>
                  </a:tcPr>
                </a:tc>
              </a:tr>
              <a:tr h="329184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Database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/>
                        <a:t>$</a:t>
                      </a:r>
                      <a:r>
                        <a:rPr lang="en-US" sz="1500" dirty="0" smtClean="0"/>
                        <a:t>1,625.00</a:t>
                      </a:r>
                      <a:endParaRPr 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/>
                        <a:t>$</a:t>
                      </a:r>
                      <a:r>
                        <a:rPr lang="en-US" sz="1500" dirty="0" smtClean="0"/>
                        <a:t>1,625.00</a:t>
                      </a:r>
                      <a:endParaRPr 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/>
                        <a:t>$</a:t>
                      </a:r>
                      <a:r>
                        <a:rPr lang="en-US" sz="1500" dirty="0" smtClean="0"/>
                        <a:t>1,625.00</a:t>
                      </a:r>
                      <a:endParaRPr lang="en-US" sz="1500" dirty="0"/>
                    </a:p>
                  </a:txBody>
                  <a:tcPr anchor="ctr"/>
                </a:tc>
              </a:tr>
              <a:tr h="329184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Insurance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/>
                        <a:t>$2,572.00</a:t>
                      </a:r>
                      <a:endParaRPr 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/>
                        <a:t>$2,572.00</a:t>
                      </a:r>
                      <a:endParaRPr 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/>
                        <a:t>$2,572.00</a:t>
                      </a:r>
                      <a:endParaRPr lang="en-US" sz="1500" dirty="0"/>
                    </a:p>
                  </a:txBody>
                  <a:tcPr anchor="ctr"/>
                </a:tc>
              </a:tr>
              <a:tr h="329184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TJCOG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/>
                        <a:t>$</a:t>
                      </a:r>
                      <a:r>
                        <a:rPr lang="en-US" sz="1500" dirty="0" smtClean="0"/>
                        <a:t>20,000.00</a:t>
                      </a:r>
                      <a:endParaRPr 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/>
                        <a:t>$</a:t>
                      </a:r>
                      <a:r>
                        <a:rPr lang="en-US" sz="1500" dirty="0" smtClean="0"/>
                        <a:t>10,000.00</a:t>
                      </a:r>
                      <a:endParaRPr 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/>
                        <a:t>$20,000.00</a:t>
                      </a:r>
                      <a:endParaRPr lang="en-US" sz="1500" dirty="0"/>
                    </a:p>
                  </a:txBody>
                  <a:tcPr anchor="ctr"/>
                </a:tc>
              </a:tr>
              <a:tr h="329184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PTRC</a:t>
                      </a:r>
                      <a:endParaRPr lang="en-US" sz="1500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smtClean="0"/>
                        <a:t>$20,000.00</a:t>
                      </a:r>
                      <a:endParaRPr lang="en-US" sz="1500" dirty="0"/>
                    </a:p>
                  </a:txBody>
                  <a:tcPr anchor="ctr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/>
                        <a:t>$10,000.00</a:t>
                      </a:r>
                      <a:endParaRPr lang="en-US" sz="1500" dirty="0"/>
                    </a:p>
                  </a:txBody>
                  <a:tcPr anchor="ctr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/>
                        <a:t>$20,000.00</a:t>
                      </a:r>
                      <a:endParaRPr lang="en-US" sz="1500" dirty="0"/>
                    </a:p>
                  </a:txBody>
                  <a:tcPr anchor="ctr">
                    <a:lnB w="12700" cmpd="sng">
                      <a:noFill/>
                    </a:lnB>
                  </a:tcPr>
                </a:tc>
              </a:tr>
              <a:tr h="329184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Bank Fees</a:t>
                      </a:r>
                      <a:endParaRPr lang="en-US" sz="1500" dirty="0"/>
                    </a:p>
                  </a:txBody>
                  <a:tcP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/>
                        <a:t>$450.00</a:t>
                      </a:r>
                      <a:endParaRPr lang="en-US" sz="1500" dirty="0"/>
                    </a:p>
                  </a:txBody>
                  <a:tcPr anchor="ctr"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/>
                        <a:t>$0.00</a:t>
                      </a:r>
                      <a:endParaRPr lang="en-US" sz="1500" dirty="0"/>
                    </a:p>
                  </a:txBody>
                  <a:tcPr anchor="ctr"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/>
                        <a:t>$0.00</a:t>
                      </a:r>
                      <a:endParaRPr lang="en-US" sz="1500" dirty="0"/>
                    </a:p>
                  </a:txBody>
                  <a:tcPr anchor="ctr"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</a:tr>
              <a:tr h="329184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CPU Services &amp; Fees</a:t>
                      </a:r>
                      <a:endParaRPr lang="en-US" sz="1500" dirty="0"/>
                    </a:p>
                  </a:txBody>
                  <a:tcP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/>
                        <a:t>$0.00</a:t>
                      </a:r>
                      <a:endParaRPr lang="en-US" sz="1500" dirty="0"/>
                    </a:p>
                  </a:txBody>
                  <a:tcPr anchor="ctr"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/>
                        <a:t>$0.00</a:t>
                      </a:r>
                      <a:endParaRPr lang="en-US" sz="1500" dirty="0"/>
                    </a:p>
                  </a:txBody>
                  <a:tcPr anchor="ctr"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solidFill>
                            <a:srgbClr val="FF0000"/>
                          </a:solidFill>
                        </a:rPr>
                        <a:t>-$69.99</a:t>
                      </a:r>
                      <a:endParaRPr lang="en-US" sz="15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</a:tr>
              <a:tr h="329184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Legal Services</a:t>
                      </a:r>
                      <a:endParaRPr lang="en-US" sz="1500" dirty="0"/>
                    </a:p>
                  </a:txBody>
                  <a:tcP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/>
                        <a:t>$0.00</a:t>
                      </a:r>
                      <a:endParaRPr lang="en-US" sz="1500" dirty="0"/>
                    </a:p>
                  </a:txBody>
                  <a:tcPr anchor="ctr"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/>
                        <a:t>$0.00</a:t>
                      </a:r>
                      <a:endParaRPr lang="en-US" sz="1500" dirty="0"/>
                    </a:p>
                  </a:txBody>
                  <a:tcPr anchor="ctr"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solidFill>
                            <a:srgbClr val="FF0000"/>
                          </a:solidFill>
                        </a:rPr>
                        <a:t>-$150.00</a:t>
                      </a:r>
                      <a:endParaRPr lang="en-US" sz="15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</a:tr>
              <a:tr h="329184">
                <a:tc>
                  <a:txBody>
                    <a:bodyPr/>
                    <a:lstStyle/>
                    <a:p>
                      <a:r>
                        <a:rPr lang="en-US" sz="1500" b="1" dirty="0" smtClean="0"/>
                        <a:t>Total Expenses</a:t>
                      </a:r>
                      <a:endParaRPr lang="en-US" sz="15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 smtClean="0"/>
                        <a:t>$143,165.00</a:t>
                      </a:r>
                      <a:endParaRPr lang="en-US" sz="1500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 smtClean="0"/>
                        <a:t>$65,965.18</a:t>
                      </a:r>
                      <a:endParaRPr lang="en-US" sz="1500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 smtClean="0"/>
                        <a:t>$141,577.75</a:t>
                      </a:r>
                      <a:endParaRPr lang="en-US" sz="1500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Content Placeholder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0201095"/>
              </p:ext>
            </p:extLst>
          </p:nvPr>
        </p:nvGraphicFramePr>
        <p:xfrm>
          <a:off x="446313" y="5914361"/>
          <a:ext cx="7223760" cy="658368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2999232"/>
                <a:gridCol w="1408176"/>
                <a:gridCol w="1408176"/>
                <a:gridCol w="1408176"/>
              </a:tblGrid>
              <a:tr h="329184">
                <a:tc>
                  <a:txBody>
                    <a:bodyPr/>
                    <a:lstStyle/>
                    <a:p>
                      <a:r>
                        <a:rPr lang="en-US" sz="1500" b="0" dirty="0" smtClean="0"/>
                        <a:t>Net to/from Fund Balance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0" dirty="0" smtClean="0">
                          <a:solidFill>
                            <a:srgbClr val="FF0000"/>
                          </a:solidFill>
                        </a:rPr>
                        <a:t>-$4,514.00</a:t>
                      </a:r>
                      <a:endParaRPr lang="en-US" sz="1500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0" dirty="0" smtClean="0">
                          <a:solidFill>
                            <a:srgbClr val="00B050"/>
                          </a:solidFill>
                        </a:rPr>
                        <a:t>$69,602.15</a:t>
                      </a:r>
                      <a:endParaRPr lang="en-US" sz="1500" b="0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0" dirty="0" smtClean="0">
                          <a:solidFill>
                            <a:srgbClr val="FF0000"/>
                          </a:solidFill>
                        </a:rPr>
                        <a:t>-$3,948.09</a:t>
                      </a:r>
                      <a:endParaRPr lang="en-US" sz="1500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9184">
                <a:tc>
                  <a:txBody>
                    <a:bodyPr/>
                    <a:lstStyle/>
                    <a:p>
                      <a:r>
                        <a:rPr lang="en-US" sz="1500" b="1" dirty="0" smtClean="0"/>
                        <a:t>Contingency Balance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$</a:t>
                      </a:r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186,061.59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$260,177.74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$186,627.50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670072" y="2942359"/>
            <a:ext cx="449674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/>
              <a:t>- </a:t>
            </a:r>
            <a:r>
              <a:rPr lang="en-US" sz="1500" dirty="0" smtClean="0"/>
              <a:t>Overestimated special study costs in FY20-21</a:t>
            </a:r>
            <a:endParaRPr lang="en-US" sz="1500" dirty="0"/>
          </a:p>
        </p:txBody>
      </p:sp>
      <p:sp>
        <p:nvSpPr>
          <p:cNvPr id="11" name="TextBox 10"/>
          <p:cNvSpPr txBox="1"/>
          <p:nvPr/>
        </p:nvSpPr>
        <p:spPr>
          <a:xfrm>
            <a:off x="7670073" y="1573041"/>
            <a:ext cx="288732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/>
              <a:t>- 1 outstanding due of $1,973</a:t>
            </a:r>
            <a:endParaRPr lang="en-US" sz="1500" dirty="0"/>
          </a:p>
        </p:txBody>
      </p:sp>
      <p:sp>
        <p:nvSpPr>
          <p:cNvPr id="14" name="TextBox 13"/>
          <p:cNvSpPr txBox="1"/>
          <p:nvPr/>
        </p:nvSpPr>
        <p:spPr>
          <a:xfrm>
            <a:off x="7670072" y="1896206"/>
            <a:ext cx="366158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/>
              <a:t>- </a:t>
            </a:r>
            <a:r>
              <a:rPr lang="en-US" sz="1500" dirty="0" smtClean="0"/>
              <a:t>Interest rates significantly lower than</a:t>
            </a:r>
            <a:br>
              <a:rPr lang="en-US" sz="1500" dirty="0" smtClean="0"/>
            </a:br>
            <a:r>
              <a:rPr lang="en-US" sz="1500" dirty="0" smtClean="0"/>
              <a:t>  </a:t>
            </a:r>
            <a:r>
              <a:rPr lang="en-US" sz="1500" dirty="0"/>
              <a:t>a</a:t>
            </a:r>
            <a:r>
              <a:rPr lang="en-US" sz="1500" dirty="0" smtClean="0"/>
              <a:t>nticipated this year due to COVID</a:t>
            </a:r>
            <a:endParaRPr lang="en-US" sz="1500" dirty="0"/>
          </a:p>
        </p:txBody>
      </p:sp>
      <p:sp>
        <p:nvSpPr>
          <p:cNvPr id="9" name="TextBox 8"/>
          <p:cNvSpPr txBox="1"/>
          <p:nvPr/>
        </p:nvSpPr>
        <p:spPr>
          <a:xfrm>
            <a:off x="7670072" y="5068119"/>
            <a:ext cx="440697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/>
              <a:t>- </a:t>
            </a:r>
            <a:r>
              <a:rPr lang="en-US" sz="1500" dirty="0" smtClean="0"/>
              <a:t>Correction for erroneous charges in FY19-20</a:t>
            </a:r>
            <a:endParaRPr lang="en-US" sz="1500" dirty="0"/>
          </a:p>
        </p:txBody>
      </p:sp>
      <p:sp>
        <p:nvSpPr>
          <p:cNvPr id="12" name="TextBox 11"/>
          <p:cNvSpPr txBox="1"/>
          <p:nvPr/>
        </p:nvSpPr>
        <p:spPr>
          <a:xfrm>
            <a:off x="7670072" y="4582184"/>
            <a:ext cx="329930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/>
              <a:t>- </a:t>
            </a:r>
            <a:r>
              <a:rPr lang="en-US" sz="1500" dirty="0" smtClean="0"/>
              <a:t>Bank fees waived for time being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299479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31D4E439-7AFE-41C2-9561-67F5879CA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FY2021-2022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2C7B128-5866-4067-9B7F-0E73E6CBFB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6686" y="2464424"/>
            <a:ext cx="9666514" cy="387798"/>
          </a:xfrm>
        </p:spPr>
        <p:txBody>
          <a:bodyPr/>
          <a:lstStyle/>
          <a:p>
            <a:r>
              <a:rPr lang="en-US" sz="2800" b="1" dirty="0" smtClean="0"/>
              <a:t>PROPOSED BUDGET &amp; MEMBER DUES</a:t>
            </a:r>
            <a:endParaRPr lang="en-GB" sz="2800" b="1" dirty="0"/>
          </a:p>
        </p:txBody>
      </p:sp>
      <p:pic>
        <p:nvPicPr>
          <p:cNvPr id="11" name="Picture Placeholder 10" descr="Divider slide accent image">
            <a:extLst>
              <a:ext uri="{FF2B5EF4-FFF2-40B4-BE49-F238E27FC236}">
                <a16:creationId xmlns="" xmlns:a16="http://schemas.microsoft.com/office/drawing/2014/main" id="{E8D5AD70-28A1-4A01-AE97-1F4CBFF4990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16" name="Rectangle 15" descr="Slide number background block">
            <a:extLst>
              <a:ext uri="{FF2B5EF4-FFF2-40B4-BE49-F238E27FC236}">
                <a16:creationId xmlns="" xmlns:a16="http://schemas.microsoft.com/office/drawing/2014/main" id="{4EB8303B-9502-480C-9C51-6EF9094D5E4F}"/>
              </a:ext>
            </a:extLst>
          </p:cNvPr>
          <p:cNvSpPr/>
          <p:nvPr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7" name="Slide Number Placeholder 5">
            <a:extLst>
              <a:ext uri="{FF2B5EF4-FFF2-40B4-BE49-F238E27FC236}">
                <a16:creationId xmlns="" xmlns:a16="http://schemas.microsoft.com/office/drawing/2014/main" id="{3A910B8A-C82A-4E81-9270-CD27D2778597}"/>
              </a:ext>
            </a:extLst>
          </p:cNvPr>
          <p:cNvSpPr txBox="1">
            <a:spLocks/>
          </p:cNvSpPr>
          <p:nvPr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bg1"/>
                </a:solidFill>
              </a:rPr>
              <a:pPr/>
              <a:t>5</a:t>
            </a:fld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08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="" xmlns:a16="http://schemas.microsoft.com/office/drawing/2014/main" id="{24FAFA63-EF73-4268-8107-6CD20923D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312840"/>
            <a:ext cx="11174186" cy="590931"/>
          </a:xfrm>
        </p:spPr>
        <p:txBody>
          <a:bodyPr/>
          <a:lstStyle/>
          <a:p>
            <a:r>
              <a:rPr lang="en-US" dirty="0" smtClean="0"/>
              <a:t>FY2021-2022 </a:t>
            </a:r>
            <a:r>
              <a:rPr lang="en-US" dirty="0"/>
              <a:t>Proposed </a:t>
            </a:r>
            <a:r>
              <a:rPr lang="en-US" dirty="0" smtClean="0"/>
              <a:t>Budget – Option 1</a:t>
            </a:r>
            <a:endParaRPr lang="en-GB" dirty="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55923"/>
              </p:ext>
            </p:extLst>
          </p:nvPr>
        </p:nvGraphicFramePr>
        <p:xfrm>
          <a:off x="446314" y="1044673"/>
          <a:ext cx="9022605" cy="153619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999232"/>
                <a:gridCol w="2007791"/>
                <a:gridCol w="2007791"/>
                <a:gridCol w="200779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Revenues</a:t>
                      </a:r>
                      <a:endParaRPr lang="en-US" sz="1500" dirty="0"/>
                    </a:p>
                  </a:txBody>
                  <a:tcPr anchor="b"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chemeClr val="accent2"/>
                          </a:solidFill>
                        </a:rPr>
                        <a:t>FY </a:t>
                      </a:r>
                      <a:r>
                        <a:rPr lang="en-US" sz="1500" dirty="0" smtClean="0">
                          <a:solidFill>
                            <a:schemeClr val="accent2"/>
                          </a:solidFill>
                        </a:rPr>
                        <a:t>2020-2021</a:t>
                      </a:r>
                      <a:endParaRPr lang="en-US" sz="1500" dirty="0" smtClean="0">
                        <a:solidFill>
                          <a:schemeClr val="accent2"/>
                        </a:solidFill>
                      </a:endParaRPr>
                    </a:p>
                    <a:p>
                      <a:pPr algn="ctr"/>
                      <a:r>
                        <a:rPr lang="en-US" sz="1500" dirty="0" smtClean="0">
                          <a:solidFill>
                            <a:schemeClr val="accent2"/>
                          </a:solidFill>
                        </a:rPr>
                        <a:t>Projected</a:t>
                      </a:r>
                      <a:endParaRPr lang="en-US" sz="1500" dirty="0">
                        <a:solidFill>
                          <a:schemeClr val="accent2"/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chemeClr val="accent2"/>
                          </a:solidFill>
                        </a:rPr>
                        <a:t>FY </a:t>
                      </a:r>
                      <a:r>
                        <a:rPr lang="en-US" sz="1500" dirty="0" smtClean="0">
                          <a:solidFill>
                            <a:schemeClr val="accent2"/>
                          </a:solidFill>
                        </a:rPr>
                        <a:t>2021-2022</a:t>
                      </a:r>
                      <a:endParaRPr lang="en-US" sz="1500" dirty="0" smtClean="0">
                        <a:solidFill>
                          <a:schemeClr val="accent2"/>
                        </a:solidFill>
                      </a:endParaRPr>
                    </a:p>
                    <a:p>
                      <a:pPr algn="ctr"/>
                      <a:r>
                        <a:rPr lang="en-US" sz="1500" dirty="0" smtClean="0">
                          <a:solidFill>
                            <a:schemeClr val="accent2"/>
                          </a:solidFill>
                        </a:rPr>
                        <a:t>Proposed Budget</a:t>
                      </a:r>
                      <a:endParaRPr lang="en-US" sz="1500" dirty="0">
                        <a:solidFill>
                          <a:schemeClr val="accent2"/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chemeClr val="accent2"/>
                          </a:solidFill>
                        </a:rPr>
                        <a:t>FY</a:t>
                      </a:r>
                      <a:r>
                        <a:rPr lang="en-US" sz="1500" baseline="0" dirty="0" smtClean="0">
                          <a:solidFill>
                            <a:schemeClr val="accent2"/>
                          </a:solidFill>
                        </a:rPr>
                        <a:t> </a:t>
                      </a:r>
                      <a:r>
                        <a:rPr lang="en-US" sz="1500" baseline="0" dirty="0" smtClean="0">
                          <a:solidFill>
                            <a:schemeClr val="accent2"/>
                          </a:solidFill>
                        </a:rPr>
                        <a:t>2022-2023</a:t>
                      </a:r>
                      <a:endParaRPr lang="en-US" sz="1500" baseline="0" dirty="0" smtClean="0">
                        <a:solidFill>
                          <a:schemeClr val="accent2"/>
                        </a:solidFill>
                      </a:endParaRPr>
                    </a:p>
                    <a:p>
                      <a:pPr algn="ctr"/>
                      <a:r>
                        <a:rPr lang="en-US" sz="1500" baseline="0" dirty="0" smtClean="0">
                          <a:solidFill>
                            <a:schemeClr val="accent2"/>
                          </a:solidFill>
                        </a:rPr>
                        <a:t>Projected Budget</a:t>
                      </a:r>
                      <a:endParaRPr lang="en-US" sz="1500" dirty="0">
                        <a:solidFill>
                          <a:schemeClr val="accent2"/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9184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Membership Dues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/>
                        <a:t>$</a:t>
                      </a:r>
                      <a:r>
                        <a:rPr lang="en-US" sz="1500" dirty="0" smtClean="0"/>
                        <a:t>137,451.00</a:t>
                      </a:r>
                      <a:endParaRPr lang="en-US" sz="1500" dirty="0"/>
                    </a:p>
                  </a:txBody>
                  <a:tcPr anchor="ctr"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/>
                        <a:t>$</a:t>
                      </a:r>
                      <a:r>
                        <a:rPr lang="en-US" sz="1500" dirty="0" smtClean="0"/>
                        <a:t>137,451.00</a:t>
                      </a:r>
                      <a:endParaRPr lang="en-US" sz="1500" dirty="0"/>
                    </a:p>
                  </a:txBody>
                  <a:tcPr anchor="ctr"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/>
                        <a:t>$</a:t>
                      </a:r>
                      <a:r>
                        <a:rPr lang="en-US" sz="1500" dirty="0" smtClean="0"/>
                        <a:t>137,451.00</a:t>
                      </a:r>
                      <a:endParaRPr lang="en-US" sz="1500" dirty="0"/>
                    </a:p>
                  </a:txBody>
                  <a:tcPr anchor="ctr">
                    <a:lnT w="38100" cmpd="sng">
                      <a:noFill/>
                    </a:lnT>
                  </a:tcPr>
                </a:tc>
              </a:tr>
              <a:tr h="329184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Interest Earned</a:t>
                      </a:r>
                      <a:endParaRPr lang="en-US" sz="1500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/>
                        <a:t>$178.66</a:t>
                      </a:r>
                      <a:endParaRPr lang="en-US" sz="1500" dirty="0"/>
                    </a:p>
                  </a:txBody>
                  <a:tcPr anchor="ctr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/>
                        <a:t>$0.00</a:t>
                      </a:r>
                      <a:endParaRPr lang="en-US" sz="1500" dirty="0"/>
                    </a:p>
                  </a:txBody>
                  <a:tcPr anchor="ctr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/>
                        <a:t>$0.00</a:t>
                      </a:r>
                      <a:endParaRPr lang="en-US" sz="1500" dirty="0"/>
                    </a:p>
                  </a:txBody>
                  <a:tcPr anchor="ctr">
                    <a:lnB w="12700" cmpd="sng">
                      <a:noFill/>
                    </a:lnB>
                  </a:tcPr>
                </a:tc>
              </a:tr>
              <a:tr h="329184">
                <a:tc>
                  <a:txBody>
                    <a:bodyPr/>
                    <a:lstStyle/>
                    <a:p>
                      <a:r>
                        <a:rPr lang="en-US" sz="1500" b="1" dirty="0" smtClean="0"/>
                        <a:t>Total Revenues</a:t>
                      </a:r>
                      <a:endParaRPr lang="en-US" sz="15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 smtClean="0"/>
                        <a:t>$</a:t>
                      </a:r>
                      <a:r>
                        <a:rPr lang="en-US" sz="1500" b="1" dirty="0" smtClean="0"/>
                        <a:t>137,629.66</a:t>
                      </a:r>
                      <a:endParaRPr lang="en-US" sz="1500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 smtClean="0"/>
                        <a:t>$137,451.00</a:t>
                      </a:r>
                      <a:endParaRPr lang="en-US" sz="1500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 smtClean="0"/>
                        <a:t>$137,451.00</a:t>
                      </a:r>
                      <a:endParaRPr lang="en-US" sz="1500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Content Placeholder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1573713"/>
              </p:ext>
            </p:extLst>
          </p:nvPr>
        </p:nvGraphicFramePr>
        <p:xfrm>
          <a:off x="446314" y="2705833"/>
          <a:ext cx="9022605" cy="333349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999232"/>
                <a:gridCol w="2007791"/>
                <a:gridCol w="2007791"/>
                <a:gridCol w="200779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Expenses</a:t>
                      </a:r>
                      <a:endParaRPr lang="en-US" sz="1500" dirty="0"/>
                    </a:p>
                  </a:txBody>
                  <a:tcPr anchor="b"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>
                        <a:solidFill>
                          <a:schemeClr val="accent2"/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>
                        <a:solidFill>
                          <a:schemeClr val="accent2"/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>
                        <a:solidFill>
                          <a:schemeClr val="accent2"/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9184">
                <a:tc>
                  <a:txBody>
                    <a:bodyPr/>
                    <a:lstStyle/>
                    <a:p>
                      <a:r>
                        <a:rPr lang="en-US" sz="1500" dirty="0" err="1" smtClean="0"/>
                        <a:t>Meritech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/>
                        <a:t>$97,600.74</a:t>
                      </a:r>
                      <a:endParaRPr lang="en-US" sz="1500" dirty="0"/>
                    </a:p>
                  </a:txBody>
                  <a:tcPr anchor="ctr"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/>
                        <a:t>$97,308.16</a:t>
                      </a:r>
                      <a:endParaRPr lang="en-US" sz="1500" dirty="0"/>
                    </a:p>
                  </a:txBody>
                  <a:tcPr anchor="ctr"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/>
                        <a:t>$99,254.40</a:t>
                      </a:r>
                      <a:endParaRPr lang="en-US" sz="1500" dirty="0"/>
                    </a:p>
                  </a:txBody>
                  <a:tcPr anchor="ctr">
                    <a:lnT w="38100" cmpd="sng">
                      <a:noFill/>
                    </a:lnT>
                  </a:tcPr>
                </a:tc>
              </a:tr>
              <a:tr h="329184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Database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/>
                        <a:t>$1,625.00</a:t>
                      </a:r>
                      <a:endParaRPr 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/>
                        <a:t>$1,625.00</a:t>
                      </a:r>
                      <a:endParaRPr 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/>
                        <a:t>$1,625.00</a:t>
                      </a:r>
                      <a:endParaRPr lang="en-US" sz="1500" dirty="0"/>
                    </a:p>
                  </a:txBody>
                  <a:tcPr anchor="ctr"/>
                </a:tc>
              </a:tr>
              <a:tr h="329184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Insurance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/>
                        <a:t>$</a:t>
                      </a:r>
                      <a:r>
                        <a:rPr lang="en-US" sz="1500" dirty="0" smtClean="0"/>
                        <a:t>2,572.00</a:t>
                      </a:r>
                      <a:endParaRPr 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/>
                        <a:t>$2,623.44</a:t>
                      </a:r>
                      <a:endParaRPr 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/>
                        <a:t>$2,675.91</a:t>
                      </a:r>
                      <a:endParaRPr lang="en-US" sz="1500" dirty="0"/>
                    </a:p>
                  </a:txBody>
                  <a:tcPr anchor="ctr"/>
                </a:tc>
              </a:tr>
              <a:tr h="329184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TJCOG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/>
                        <a:t>$</a:t>
                      </a:r>
                      <a:r>
                        <a:rPr lang="en-US" sz="1500" dirty="0" smtClean="0"/>
                        <a:t>20,000.00</a:t>
                      </a:r>
                      <a:endParaRPr 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/>
                        <a:t>$</a:t>
                      </a:r>
                      <a:r>
                        <a:rPr lang="en-US" sz="1500" dirty="0" smtClean="0"/>
                        <a:t>20,000.00</a:t>
                      </a:r>
                      <a:endParaRPr 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/>
                        <a:t>$20,000.00</a:t>
                      </a:r>
                      <a:endParaRPr lang="en-US" sz="1500" dirty="0"/>
                    </a:p>
                  </a:txBody>
                  <a:tcPr anchor="ctr"/>
                </a:tc>
              </a:tr>
              <a:tr h="329184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PTRC</a:t>
                      </a:r>
                      <a:endParaRPr lang="en-US" sz="1500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/>
                        <a:t>$</a:t>
                      </a:r>
                      <a:r>
                        <a:rPr lang="en-US" sz="1500" dirty="0" smtClean="0"/>
                        <a:t>20,000.00</a:t>
                      </a:r>
                      <a:endParaRPr lang="en-US" sz="1500" dirty="0"/>
                    </a:p>
                  </a:txBody>
                  <a:tcPr anchor="ctr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/>
                        <a:t>$20,000.00</a:t>
                      </a:r>
                      <a:endParaRPr lang="en-US" sz="1500" dirty="0"/>
                    </a:p>
                  </a:txBody>
                  <a:tcPr anchor="ctr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/>
                        <a:t>$20,000.00</a:t>
                      </a:r>
                      <a:endParaRPr lang="en-US" sz="1500" dirty="0"/>
                    </a:p>
                  </a:txBody>
                  <a:tcPr anchor="ctr">
                    <a:lnB w="12700" cmpd="sng">
                      <a:noFill/>
                    </a:lnB>
                  </a:tcPr>
                </a:tc>
              </a:tr>
              <a:tr h="329184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Bank Fees</a:t>
                      </a:r>
                      <a:endParaRPr lang="en-US" sz="1500" dirty="0"/>
                    </a:p>
                  </a:txBody>
                  <a:tcP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/>
                        <a:t>$0.00</a:t>
                      </a:r>
                      <a:endParaRPr lang="en-US" sz="1500" dirty="0"/>
                    </a:p>
                  </a:txBody>
                  <a:tcPr anchor="ctr"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/>
                        <a:t>$0.00</a:t>
                      </a:r>
                      <a:endParaRPr lang="en-US" sz="1500" dirty="0"/>
                    </a:p>
                  </a:txBody>
                  <a:tcPr anchor="ctr"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/>
                        <a:t>$0.00</a:t>
                      </a:r>
                      <a:endParaRPr lang="en-US" sz="1500" dirty="0"/>
                    </a:p>
                  </a:txBody>
                  <a:tcPr anchor="ctr"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</a:tr>
              <a:tr h="329184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CPU Services &amp; Fees</a:t>
                      </a:r>
                      <a:endParaRPr lang="en-US" sz="1500" dirty="0"/>
                    </a:p>
                  </a:txBody>
                  <a:tcP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solidFill>
                            <a:srgbClr val="FF0000"/>
                          </a:solidFill>
                        </a:rPr>
                        <a:t>-$69.99</a:t>
                      </a:r>
                      <a:endParaRPr lang="en-US" sz="15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/>
                        <a:t>$0.00</a:t>
                      </a:r>
                      <a:endParaRPr lang="en-US" sz="1500" dirty="0"/>
                    </a:p>
                  </a:txBody>
                  <a:tcPr anchor="ctr"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/>
                        <a:t>$0.00</a:t>
                      </a:r>
                      <a:endParaRPr lang="en-US" sz="1500" dirty="0"/>
                    </a:p>
                  </a:txBody>
                  <a:tcPr anchor="ctr"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</a:tr>
              <a:tr h="329184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Legal Services</a:t>
                      </a:r>
                      <a:endParaRPr lang="en-US" sz="1500" dirty="0"/>
                    </a:p>
                  </a:txBody>
                  <a:tcP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solidFill>
                            <a:srgbClr val="FF0000"/>
                          </a:solidFill>
                        </a:rPr>
                        <a:t>-$150.00</a:t>
                      </a:r>
                      <a:endParaRPr lang="en-US" sz="15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/>
                        <a:t>$0.00</a:t>
                      </a:r>
                      <a:endParaRPr lang="en-US" sz="1500" dirty="0"/>
                    </a:p>
                  </a:txBody>
                  <a:tcPr anchor="ctr"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/>
                        <a:t>$0.00</a:t>
                      </a:r>
                      <a:endParaRPr lang="en-US" sz="1500" dirty="0"/>
                    </a:p>
                  </a:txBody>
                  <a:tcPr anchor="ctr"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</a:tr>
              <a:tr h="329184">
                <a:tc>
                  <a:txBody>
                    <a:bodyPr/>
                    <a:lstStyle/>
                    <a:p>
                      <a:r>
                        <a:rPr lang="en-US" sz="1500" b="1" dirty="0" smtClean="0"/>
                        <a:t>Total Expenses</a:t>
                      </a:r>
                      <a:endParaRPr lang="en-US" sz="15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 smtClean="0"/>
                        <a:t>$</a:t>
                      </a:r>
                      <a:r>
                        <a:rPr lang="en-US" sz="1500" b="1" dirty="0" smtClean="0"/>
                        <a:t>141,577.75</a:t>
                      </a:r>
                      <a:endParaRPr lang="en-US" sz="1500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 smtClean="0"/>
                        <a:t>$141,556.60</a:t>
                      </a:r>
                      <a:endParaRPr lang="en-US" sz="1500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 smtClean="0"/>
                        <a:t>$143,555.31</a:t>
                      </a:r>
                      <a:endParaRPr lang="en-US" sz="1500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Content Placeholder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2032504"/>
              </p:ext>
            </p:extLst>
          </p:nvPr>
        </p:nvGraphicFramePr>
        <p:xfrm>
          <a:off x="446313" y="6039329"/>
          <a:ext cx="9022605" cy="658368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2999232"/>
                <a:gridCol w="2007791"/>
                <a:gridCol w="2007791"/>
                <a:gridCol w="2007791"/>
              </a:tblGrid>
              <a:tr h="329184">
                <a:tc>
                  <a:txBody>
                    <a:bodyPr/>
                    <a:lstStyle/>
                    <a:p>
                      <a:r>
                        <a:rPr lang="en-US" sz="1500" b="0" dirty="0" smtClean="0"/>
                        <a:t>Net to/from Fund Balance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 smtClean="0">
                          <a:solidFill>
                            <a:srgbClr val="FF0000"/>
                          </a:solidFill>
                        </a:rPr>
                        <a:t>-$3,948.09</a:t>
                      </a:r>
                      <a:endParaRPr lang="en-US" sz="1500" b="0" dirty="0" smtClean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0" dirty="0" smtClean="0">
                          <a:solidFill>
                            <a:srgbClr val="FF0000"/>
                          </a:solidFill>
                        </a:rPr>
                        <a:t>-$4,105.60</a:t>
                      </a:r>
                      <a:endParaRPr lang="en-US" sz="1500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0" dirty="0" smtClean="0">
                          <a:solidFill>
                            <a:srgbClr val="FF0000"/>
                          </a:solidFill>
                        </a:rPr>
                        <a:t>-$6,104.31</a:t>
                      </a:r>
                      <a:endParaRPr lang="en-US" sz="1500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9184">
                <a:tc>
                  <a:txBody>
                    <a:bodyPr/>
                    <a:lstStyle/>
                    <a:p>
                      <a:r>
                        <a:rPr lang="en-US" sz="1500" b="1" dirty="0" smtClean="0"/>
                        <a:t>Contingency</a:t>
                      </a:r>
                      <a:r>
                        <a:rPr lang="en-US" sz="1500" b="1" baseline="0" dirty="0" smtClean="0"/>
                        <a:t> Balance</a:t>
                      </a:r>
                      <a:endParaRPr lang="en-US" sz="1500" b="1" dirty="0" smtClean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$186,627.50</a:t>
                      </a:r>
                      <a:endParaRPr lang="en-US" sz="15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$182,521.90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$176,417.59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6913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="" xmlns:a16="http://schemas.microsoft.com/office/drawing/2014/main" id="{24FAFA63-EF73-4268-8107-6CD20923D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075" y="261969"/>
            <a:ext cx="11174186" cy="923330"/>
          </a:xfrm>
        </p:spPr>
        <p:txBody>
          <a:bodyPr/>
          <a:lstStyle/>
          <a:p>
            <a:r>
              <a:rPr lang="en-US" dirty="0" smtClean="0"/>
              <a:t>FY2021-2022 </a:t>
            </a:r>
            <a:r>
              <a:rPr lang="en-US" dirty="0" smtClean="0"/>
              <a:t>Proposed Member Dues</a:t>
            </a:r>
            <a:br>
              <a:rPr lang="en-US" dirty="0" smtClean="0"/>
            </a:br>
            <a:r>
              <a:rPr lang="en-US" sz="2400" dirty="0" smtClean="0">
                <a:solidFill>
                  <a:schemeClr val="accent2"/>
                </a:solidFill>
              </a:rPr>
              <a:t>Option 1 – No Increase</a:t>
            </a:r>
            <a:endParaRPr lang="en-GB" sz="2400" dirty="0">
              <a:solidFill>
                <a:schemeClr val="accent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075" y="1339974"/>
            <a:ext cx="9963000" cy="530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63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="" xmlns:a16="http://schemas.microsoft.com/office/drawing/2014/main" id="{24FAFA63-EF73-4268-8107-6CD20923D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312840"/>
            <a:ext cx="11174186" cy="590931"/>
          </a:xfrm>
        </p:spPr>
        <p:txBody>
          <a:bodyPr/>
          <a:lstStyle/>
          <a:p>
            <a:r>
              <a:rPr lang="en-US" dirty="0" smtClean="0"/>
              <a:t>FY2021-2022 </a:t>
            </a:r>
            <a:r>
              <a:rPr lang="en-US" dirty="0"/>
              <a:t>Proposed </a:t>
            </a:r>
            <a:r>
              <a:rPr lang="en-US" dirty="0" smtClean="0"/>
              <a:t>Budget – Option </a:t>
            </a:r>
            <a:r>
              <a:rPr lang="en-US" dirty="0" smtClean="0"/>
              <a:t>2</a:t>
            </a:r>
            <a:endParaRPr lang="en-GB" dirty="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2503783"/>
              </p:ext>
            </p:extLst>
          </p:nvPr>
        </p:nvGraphicFramePr>
        <p:xfrm>
          <a:off x="446314" y="1044673"/>
          <a:ext cx="9022605" cy="153619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999232"/>
                <a:gridCol w="2007791"/>
                <a:gridCol w="2007791"/>
                <a:gridCol w="200779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Revenues</a:t>
                      </a:r>
                      <a:endParaRPr lang="en-US" sz="1500" dirty="0"/>
                    </a:p>
                  </a:txBody>
                  <a:tcPr anchor="b"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chemeClr val="accent2"/>
                          </a:solidFill>
                        </a:rPr>
                        <a:t>FY </a:t>
                      </a:r>
                      <a:r>
                        <a:rPr lang="en-US" sz="1500" dirty="0" smtClean="0">
                          <a:solidFill>
                            <a:schemeClr val="accent2"/>
                          </a:solidFill>
                        </a:rPr>
                        <a:t>2020-2021</a:t>
                      </a:r>
                      <a:endParaRPr lang="en-US" sz="1500" dirty="0" smtClean="0">
                        <a:solidFill>
                          <a:schemeClr val="accent2"/>
                        </a:solidFill>
                      </a:endParaRPr>
                    </a:p>
                    <a:p>
                      <a:pPr algn="ctr"/>
                      <a:r>
                        <a:rPr lang="en-US" sz="1500" dirty="0" smtClean="0">
                          <a:solidFill>
                            <a:schemeClr val="accent2"/>
                          </a:solidFill>
                        </a:rPr>
                        <a:t>Projected</a:t>
                      </a:r>
                      <a:endParaRPr lang="en-US" sz="1500" dirty="0">
                        <a:solidFill>
                          <a:schemeClr val="accent2"/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chemeClr val="accent2"/>
                          </a:solidFill>
                        </a:rPr>
                        <a:t>FY </a:t>
                      </a:r>
                      <a:r>
                        <a:rPr lang="en-US" sz="1500" dirty="0" smtClean="0">
                          <a:solidFill>
                            <a:schemeClr val="accent2"/>
                          </a:solidFill>
                        </a:rPr>
                        <a:t>2021-2022</a:t>
                      </a:r>
                      <a:endParaRPr lang="en-US" sz="1500" dirty="0" smtClean="0">
                        <a:solidFill>
                          <a:schemeClr val="accent2"/>
                        </a:solidFill>
                      </a:endParaRPr>
                    </a:p>
                    <a:p>
                      <a:pPr algn="ctr"/>
                      <a:r>
                        <a:rPr lang="en-US" sz="1500" dirty="0" smtClean="0">
                          <a:solidFill>
                            <a:schemeClr val="accent2"/>
                          </a:solidFill>
                        </a:rPr>
                        <a:t>Proposed Budget</a:t>
                      </a:r>
                      <a:endParaRPr lang="en-US" sz="1500" dirty="0">
                        <a:solidFill>
                          <a:schemeClr val="accent2"/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chemeClr val="accent2"/>
                          </a:solidFill>
                        </a:rPr>
                        <a:t>FY</a:t>
                      </a:r>
                      <a:r>
                        <a:rPr lang="en-US" sz="1500" baseline="0" dirty="0" smtClean="0">
                          <a:solidFill>
                            <a:schemeClr val="accent2"/>
                          </a:solidFill>
                        </a:rPr>
                        <a:t> </a:t>
                      </a:r>
                      <a:r>
                        <a:rPr lang="en-US" sz="1500" baseline="0" dirty="0" smtClean="0">
                          <a:solidFill>
                            <a:schemeClr val="accent2"/>
                          </a:solidFill>
                        </a:rPr>
                        <a:t>2022-2023</a:t>
                      </a:r>
                      <a:endParaRPr lang="en-US" sz="1500" baseline="0" dirty="0" smtClean="0">
                        <a:solidFill>
                          <a:schemeClr val="accent2"/>
                        </a:solidFill>
                      </a:endParaRPr>
                    </a:p>
                    <a:p>
                      <a:pPr algn="ctr"/>
                      <a:r>
                        <a:rPr lang="en-US" sz="1500" baseline="0" dirty="0" smtClean="0">
                          <a:solidFill>
                            <a:schemeClr val="accent2"/>
                          </a:solidFill>
                        </a:rPr>
                        <a:t>Projected Budget</a:t>
                      </a:r>
                      <a:endParaRPr lang="en-US" sz="1500" dirty="0">
                        <a:solidFill>
                          <a:schemeClr val="accent2"/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9184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Membership Dues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/>
                        <a:t>$</a:t>
                      </a:r>
                      <a:r>
                        <a:rPr lang="en-US" sz="1500" dirty="0" smtClean="0"/>
                        <a:t>137,451.00</a:t>
                      </a:r>
                      <a:endParaRPr lang="en-US" sz="1500" dirty="0"/>
                    </a:p>
                  </a:txBody>
                  <a:tcPr anchor="ctr"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/>
                        <a:t>$138,825.51</a:t>
                      </a:r>
                      <a:endParaRPr lang="en-US" sz="1500" dirty="0"/>
                    </a:p>
                  </a:txBody>
                  <a:tcPr anchor="ctr"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/>
                        <a:t>$</a:t>
                      </a:r>
                      <a:r>
                        <a:rPr lang="en-US" sz="1500" dirty="0" smtClean="0"/>
                        <a:t>140,213.77</a:t>
                      </a:r>
                      <a:endParaRPr lang="en-US" sz="1500" dirty="0"/>
                    </a:p>
                  </a:txBody>
                  <a:tcPr anchor="ctr">
                    <a:lnT w="38100" cmpd="sng">
                      <a:noFill/>
                    </a:lnT>
                  </a:tcPr>
                </a:tc>
              </a:tr>
              <a:tr h="329184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Interest Earned</a:t>
                      </a:r>
                      <a:endParaRPr lang="en-US" sz="1500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/>
                        <a:t>$178.66</a:t>
                      </a:r>
                      <a:endParaRPr lang="en-US" sz="1500" dirty="0"/>
                    </a:p>
                  </a:txBody>
                  <a:tcPr anchor="ctr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/>
                        <a:t>$0.00</a:t>
                      </a:r>
                      <a:endParaRPr lang="en-US" sz="1500" dirty="0"/>
                    </a:p>
                  </a:txBody>
                  <a:tcPr anchor="ctr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/>
                        <a:t>$0.00</a:t>
                      </a:r>
                      <a:endParaRPr lang="en-US" sz="1500" dirty="0"/>
                    </a:p>
                  </a:txBody>
                  <a:tcPr anchor="ctr">
                    <a:lnB w="12700" cmpd="sng">
                      <a:noFill/>
                    </a:lnB>
                  </a:tcPr>
                </a:tc>
              </a:tr>
              <a:tr h="329184">
                <a:tc>
                  <a:txBody>
                    <a:bodyPr/>
                    <a:lstStyle/>
                    <a:p>
                      <a:r>
                        <a:rPr lang="en-US" sz="1500" b="1" dirty="0" smtClean="0"/>
                        <a:t>Total Revenues</a:t>
                      </a:r>
                      <a:endParaRPr lang="en-US" sz="15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 smtClean="0"/>
                        <a:t>$</a:t>
                      </a:r>
                      <a:r>
                        <a:rPr lang="en-US" sz="1500" b="1" dirty="0" smtClean="0"/>
                        <a:t>137,629.66</a:t>
                      </a:r>
                      <a:endParaRPr lang="en-US" sz="1500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 smtClean="0"/>
                        <a:t>$138,825.51</a:t>
                      </a:r>
                      <a:endParaRPr lang="en-US" sz="1500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 smtClean="0"/>
                        <a:t>$140,213.77</a:t>
                      </a:r>
                      <a:endParaRPr lang="en-US" sz="1500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Content Placeholder 2"/>
          <p:cNvGraphicFramePr>
            <a:graphicFrameLocks/>
          </p:cNvGraphicFramePr>
          <p:nvPr>
            <p:extLst/>
          </p:nvPr>
        </p:nvGraphicFramePr>
        <p:xfrm>
          <a:off x="446314" y="2705833"/>
          <a:ext cx="9022605" cy="333349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999232"/>
                <a:gridCol w="2007791"/>
                <a:gridCol w="2007791"/>
                <a:gridCol w="200779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Expenses</a:t>
                      </a:r>
                      <a:endParaRPr lang="en-US" sz="1500" dirty="0"/>
                    </a:p>
                  </a:txBody>
                  <a:tcPr anchor="b"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>
                        <a:solidFill>
                          <a:schemeClr val="accent2"/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>
                        <a:solidFill>
                          <a:schemeClr val="accent2"/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>
                        <a:solidFill>
                          <a:schemeClr val="accent2"/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9184">
                <a:tc>
                  <a:txBody>
                    <a:bodyPr/>
                    <a:lstStyle/>
                    <a:p>
                      <a:r>
                        <a:rPr lang="en-US" sz="1500" dirty="0" err="1" smtClean="0"/>
                        <a:t>Meritech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/>
                        <a:t>$97,600.74</a:t>
                      </a:r>
                      <a:endParaRPr lang="en-US" sz="1500" dirty="0"/>
                    </a:p>
                  </a:txBody>
                  <a:tcPr anchor="ctr"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/>
                        <a:t>$97,308.16</a:t>
                      </a:r>
                      <a:endParaRPr lang="en-US" sz="1500" dirty="0"/>
                    </a:p>
                  </a:txBody>
                  <a:tcPr anchor="ctr"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/>
                        <a:t>$99,254.40</a:t>
                      </a:r>
                      <a:endParaRPr lang="en-US" sz="1500" dirty="0"/>
                    </a:p>
                  </a:txBody>
                  <a:tcPr anchor="ctr">
                    <a:lnT w="38100" cmpd="sng">
                      <a:noFill/>
                    </a:lnT>
                  </a:tcPr>
                </a:tc>
              </a:tr>
              <a:tr h="329184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Database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/>
                        <a:t>$1,625.00</a:t>
                      </a:r>
                      <a:endParaRPr 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/>
                        <a:t>$1,625.00</a:t>
                      </a:r>
                      <a:endParaRPr 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/>
                        <a:t>$1,625.00</a:t>
                      </a:r>
                      <a:endParaRPr lang="en-US" sz="1500" dirty="0"/>
                    </a:p>
                  </a:txBody>
                  <a:tcPr anchor="ctr"/>
                </a:tc>
              </a:tr>
              <a:tr h="329184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Insurance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/>
                        <a:t>$</a:t>
                      </a:r>
                      <a:r>
                        <a:rPr lang="en-US" sz="1500" dirty="0" smtClean="0"/>
                        <a:t>2,572.00</a:t>
                      </a:r>
                      <a:endParaRPr 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/>
                        <a:t>$2,623.44</a:t>
                      </a:r>
                      <a:endParaRPr 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/>
                        <a:t>$2,675.91</a:t>
                      </a:r>
                      <a:endParaRPr lang="en-US" sz="1500" dirty="0"/>
                    </a:p>
                  </a:txBody>
                  <a:tcPr anchor="ctr"/>
                </a:tc>
              </a:tr>
              <a:tr h="329184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TJCOG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/>
                        <a:t>$</a:t>
                      </a:r>
                      <a:r>
                        <a:rPr lang="en-US" sz="1500" dirty="0" smtClean="0"/>
                        <a:t>20,000.00</a:t>
                      </a:r>
                      <a:endParaRPr 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/>
                        <a:t>$</a:t>
                      </a:r>
                      <a:r>
                        <a:rPr lang="en-US" sz="1500" dirty="0" smtClean="0"/>
                        <a:t>20,000.00</a:t>
                      </a:r>
                      <a:endParaRPr 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/>
                        <a:t>$20,000.00</a:t>
                      </a:r>
                      <a:endParaRPr lang="en-US" sz="1500" dirty="0"/>
                    </a:p>
                  </a:txBody>
                  <a:tcPr anchor="ctr"/>
                </a:tc>
              </a:tr>
              <a:tr h="329184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PTRC</a:t>
                      </a:r>
                      <a:endParaRPr lang="en-US" sz="1500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/>
                        <a:t>$</a:t>
                      </a:r>
                      <a:r>
                        <a:rPr lang="en-US" sz="1500" dirty="0" smtClean="0"/>
                        <a:t>20,000.00</a:t>
                      </a:r>
                      <a:endParaRPr lang="en-US" sz="1500" dirty="0"/>
                    </a:p>
                  </a:txBody>
                  <a:tcPr anchor="ctr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/>
                        <a:t>$20,000.00</a:t>
                      </a:r>
                      <a:endParaRPr lang="en-US" sz="1500" dirty="0"/>
                    </a:p>
                  </a:txBody>
                  <a:tcPr anchor="ctr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/>
                        <a:t>$20,000.00</a:t>
                      </a:r>
                      <a:endParaRPr lang="en-US" sz="1500" dirty="0"/>
                    </a:p>
                  </a:txBody>
                  <a:tcPr anchor="ctr">
                    <a:lnB w="12700" cmpd="sng">
                      <a:noFill/>
                    </a:lnB>
                  </a:tcPr>
                </a:tc>
              </a:tr>
              <a:tr h="329184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Bank Fees</a:t>
                      </a:r>
                      <a:endParaRPr lang="en-US" sz="1500" dirty="0"/>
                    </a:p>
                  </a:txBody>
                  <a:tcP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/>
                        <a:t>$0.00</a:t>
                      </a:r>
                      <a:endParaRPr lang="en-US" sz="1500" dirty="0"/>
                    </a:p>
                  </a:txBody>
                  <a:tcPr anchor="ctr"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/>
                        <a:t>$0.00</a:t>
                      </a:r>
                      <a:endParaRPr lang="en-US" sz="1500" dirty="0"/>
                    </a:p>
                  </a:txBody>
                  <a:tcPr anchor="ctr"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/>
                        <a:t>$0.00</a:t>
                      </a:r>
                      <a:endParaRPr lang="en-US" sz="1500" dirty="0"/>
                    </a:p>
                  </a:txBody>
                  <a:tcPr anchor="ctr"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</a:tr>
              <a:tr h="329184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CPU Services &amp; Fees</a:t>
                      </a:r>
                      <a:endParaRPr lang="en-US" sz="1500" dirty="0"/>
                    </a:p>
                  </a:txBody>
                  <a:tcP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solidFill>
                            <a:srgbClr val="FF0000"/>
                          </a:solidFill>
                        </a:rPr>
                        <a:t>-$69.99</a:t>
                      </a:r>
                      <a:endParaRPr lang="en-US" sz="15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/>
                        <a:t>$0.00</a:t>
                      </a:r>
                      <a:endParaRPr lang="en-US" sz="1500" dirty="0"/>
                    </a:p>
                  </a:txBody>
                  <a:tcPr anchor="ctr"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/>
                        <a:t>$0.00</a:t>
                      </a:r>
                      <a:endParaRPr lang="en-US" sz="1500" dirty="0"/>
                    </a:p>
                  </a:txBody>
                  <a:tcPr anchor="ctr"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</a:tr>
              <a:tr h="329184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Legal Services</a:t>
                      </a:r>
                      <a:endParaRPr lang="en-US" sz="1500" dirty="0"/>
                    </a:p>
                  </a:txBody>
                  <a:tcP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solidFill>
                            <a:srgbClr val="FF0000"/>
                          </a:solidFill>
                        </a:rPr>
                        <a:t>-$150.00</a:t>
                      </a:r>
                      <a:endParaRPr lang="en-US" sz="15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/>
                        <a:t>$0.00</a:t>
                      </a:r>
                      <a:endParaRPr lang="en-US" sz="1500" dirty="0"/>
                    </a:p>
                  </a:txBody>
                  <a:tcPr anchor="ctr"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/>
                        <a:t>$0.00</a:t>
                      </a:r>
                      <a:endParaRPr lang="en-US" sz="1500" dirty="0"/>
                    </a:p>
                  </a:txBody>
                  <a:tcPr anchor="ctr"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</a:tr>
              <a:tr h="329184">
                <a:tc>
                  <a:txBody>
                    <a:bodyPr/>
                    <a:lstStyle/>
                    <a:p>
                      <a:r>
                        <a:rPr lang="en-US" sz="1500" b="1" dirty="0" smtClean="0"/>
                        <a:t>Total Expenses</a:t>
                      </a:r>
                      <a:endParaRPr lang="en-US" sz="15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 smtClean="0"/>
                        <a:t>$</a:t>
                      </a:r>
                      <a:r>
                        <a:rPr lang="en-US" sz="1500" b="1" dirty="0" smtClean="0"/>
                        <a:t>141,577.75</a:t>
                      </a:r>
                      <a:endParaRPr lang="en-US" sz="1500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 smtClean="0"/>
                        <a:t>$141,556.60</a:t>
                      </a:r>
                      <a:endParaRPr lang="en-US" sz="1500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 smtClean="0"/>
                        <a:t>$143,555.31</a:t>
                      </a:r>
                      <a:endParaRPr lang="en-US" sz="1500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Content Placeholder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2356928"/>
              </p:ext>
            </p:extLst>
          </p:nvPr>
        </p:nvGraphicFramePr>
        <p:xfrm>
          <a:off x="446313" y="6039329"/>
          <a:ext cx="9022605" cy="658368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2999232"/>
                <a:gridCol w="2007791"/>
                <a:gridCol w="2007791"/>
                <a:gridCol w="2007791"/>
              </a:tblGrid>
              <a:tr h="329184">
                <a:tc>
                  <a:txBody>
                    <a:bodyPr/>
                    <a:lstStyle/>
                    <a:p>
                      <a:r>
                        <a:rPr lang="en-US" sz="1500" b="0" dirty="0" smtClean="0"/>
                        <a:t>Net to/from Fund Balance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 smtClean="0">
                          <a:solidFill>
                            <a:srgbClr val="FF0000"/>
                          </a:solidFill>
                        </a:rPr>
                        <a:t>-$3,948.09</a:t>
                      </a:r>
                      <a:endParaRPr lang="en-US" sz="1500" b="0" dirty="0" smtClean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0" dirty="0" smtClean="0">
                          <a:solidFill>
                            <a:srgbClr val="FF0000"/>
                          </a:solidFill>
                        </a:rPr>
                        <a:t>-$2,731.09</a:t>
                      </a:r>
                      <a:endParaRPr lang="en-US" sz="1500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0" dirty="0" smtClean="0">
                          <a:solidFill>
                            <a:srgbClr val="FF0000"/>
                          </a:solidFill>
                        </a:rPr>
                        <a:t>-$3,341.54</a:t>
                      </a:r>
                      <a:endParaRPr lang="en-US" sz="1500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9184">
                <a:tc>
                  <a:txBody>
                    <a:bodyPr/>
                    <a:lstStyle/>
                    <a:p>
                      <a:r>
                        <a:rPr lang="en-US" sz="1500" b="1" dirty="0" smtClean="0"/>
                        <a:t>Contingency</a:t>
                      </a:r>
                      <a:r>
                        <a:rPr lang="en-US" sz="1500" b="1" baseline="0" dirty="0" smtClean="0"/>
                        <a:t> Balance</a:t>
                      </a:r>
                      <a:endParaRPr lang="en-US" sz="1500" b="1" dirty="0" smtClean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$186,627.50</a:t>
                      </a:r>
                      <a:endParaRPr lang="en-US" sz="15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$183,896.41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$180,554.87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2755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="" xmlns:a16="http://schemas.microsoft.com/office/drawing/2014/main" id="{24FAFA63-EF73-4268-8107-6CD20923D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075" y="261969"/>
            <a:ext cx="11174186" cy="923330"/>
          </a:xfrm>
        </p:spPr>
        <p:txBody>
          <a:bodyPr/>
          <a:lstStyle/>
          <a:p>
            <a:r>
              <a:rPr lang="en-US" dirty="0" smtClean="0"/>
              <a:t>FY2021-2022 </a:t>
            </a:r>
            <a:r>
              <a:rPr lang="en-US" dirty="0" smtClean="0"/>
              <a:t>Proposed Member Dues</a:t>
            </a:r>
            <a:br>
              <a:rPr lang="en-US" dirty="0" smtClean="0"/>
            </a:br>
            <a:r>
              <a:rPr lang="en-US" sz="2400" dirty="0" smtClean="0">
                <a:solidFill>
                  <a:schemeClr val="accent2"/>
                </a:solidFill>
              </a:rPr>
              <a:t>Option </a:t>
            </a:r>
            <a:r>
              <a:rPr lang="en-US" sz="2400" dirty="0" smtClean="0">
                <a:solidFill>
                  <a:schemeClr val="accent2"/>
                </a:solidFill>
              </a:rPr>
              <a:t>2 </a:t>
            </a:r>
            <a:r>
              <a:rPr lang="en-US" sz="2400" dirty="0" smtClean="0">
                <a:solidFill>
                  <a:schemeClr val="accent2"/>
                </a:solidFill>
              </a:rPr>
              <a:t>– </a:t>
            </a:r>
            <a:r>
              <a:rPr lang="en-US" sz="2400" dirty="0" smtClean="0">
                <a:solidFill>
                  <a:schemeClr val="accent2"/>
                </a:solidFill>
              </a:rPr>
              <a:t>1%</a:t>
            </a:r>
            <a:r>
              <a:rPr lang="en-US" sz="2400" dirty="0" smtClean="0">
                <a:solidFill>
                  <a:schemeClr val="accent2"/>
                </a:solidFill>
              </a:rPr>
              <a:t> </a:t>
            </a:r>
            <a:r>
              <a:rPr lang="en-US" sz="2400" dirty="0" smtClean="0">
                <a:solidFill>
                  <a:schemeClr val="accent2"/>
                </a:solidFill>
              </a:rPr>
              <a:t>Increase</a:t>
            </a:r>
            <a:endParaRPr lang="en-GB" sz="2400" dirty="0">
              <a:solidFill>
                <a:schemeClr val="accent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075" y="1350270"/>
            <a:ext cx="9963000" cy="530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725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MSFT_01">
      <a:dk1>
        <a:sysClr val="windowText" lastClr="000000"/>
      </a:dk1>
      <a:lt1>
        <a:sysClr val="window" lastClr="FFFFFF"/>
      </a:lt1>
      <a:dk2>
        <a:srgbClr val="3F3F3F"/>
      </a:dk2>
      <a:lt2>
        <a:srgbClr val="FFFFFF"/>
      </a:lt2>
      <a:accent1>
        <a:srgbClr val="01C6FD"/>
      </a:accent1>
      <a:accent2>
        <a:srgbClr val="067F9C"/>
      </a:accent2>
      <a:accent3>
        <a:srgbClr val="014E52"/>
      </a:accent3>
      <a:accent4>
        <a:srgbClr val="ED7D31"/>
      </a:accent4>
      <a:accent5>
        <a:srgbClr val="79AE02"/>
      </a:accent5>
      <a:accent6>
        <a:srgbClr val="0070C0"/>
      </a:accent6>
      <a:hlink>
        <a:srgbClr val="01C6FD"/>
      </a:hlink>
      <a:folHlink>
        <a:srgbClr val="954F72"/>
      </a:folHlink>
    </a:clrScheme>
    <a:fontScheme name="MSFT_01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Minimalist_Template_03_CA - v7" id="{215D63C3-B139-4AD7-9F60-51396BC82D2C}" vid="{FAE53EBD-DCD0-4C4A-8B10-EB06EA2364A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67D8A4B1-1036-4F2B-9C1A-A86F68D3142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23BE856-B6C2-4675-AE16-47A27D415D4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50439D9-8631-4FC1-BCE0-1BDB23425EE1}">
  <ds:schemaRefs>
    <ds:schemaRef ds:uri="http://schemas.microsoft.com/office/infopath/2007/PartnerControls"/>
    <ds:schemaRef ds:uri="fb0879af-3eba-417a-a55a-ffe6dcd6ca77"/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schemas.openxmlformats.org/package/2006/metadata/core-properties"/>
    <ds:schemaRef ds:uri="6dc4bcd6-49db-4c07-9060-8acfc67cef9f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Ocean presentation</Template>
  <TotalTime>0</TotalTime>
  <Words>738</Words>
  <Application>Microsoft Office PowerPoint</Application>
  <PresentationFormat>Widescreen</PresentationFormat>
  <Paragraphs>337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Century Gothic</vt:lpstr>
      <vt:lpstr>Office Theme</vt:lpstr>
      <vt:lpstr>Upper Cape Fear  River Basin Association</vt:lpstr>
      <vt:lpstr>Financial Report</vt:lpstr>
      <vt:lpstr>FY19-20 Financial Report  </vt:lpstr>
      <vt:lpstr>FY2020-2021 Thus Far</vt:lpstr>
      <vt:lpstr>FY2021-2022</vt:lpstr>
      <vt:lpstr>FY2021-2022 Proposed Budget – Option 1</vt:lpstr>
      <vt:lpstr>FY2021-2022 Proposed Member Dues Option 1 – No Increase</vt:lpstr>
      <vt:lpstr>FY2021-2022 Proposed Budget – Option 2</vt:lpstr>
      <vt:lpstr>FY2021-2022 Proposed Member Dues Option 2 – 1% Increase</vt:lpstr>
      <vt:lpstr>FY2021-2022 Proposed Budget – Option 3</vt:lpstr>
      <vt:lpstr>FY2021-2022 Proposed Member Dues Option 3 – 2% Increase</vt:lpstr>
      <vt:lpstr>THANK YOU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2020-02-03T13:34:18Z</dcterms:created>
  <dcterms:modified xsi:type="dcterms:W3CDTF">2021-02-01T21:58:29Z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