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Lst>
  <p:notesMasterIdLst>
    <p:notesMasterId r:id="rId11"/>
  </p:notesMasterIdLst>
  <p:handoutMasterIdLst>
    <p:handoutMasterId r:id="rId12"/>
  </p:handoutMasterIdLst>
  <p:sldIdLst>
    <p:sldId id="2080107395" r:id="rId6"/>
    <p:sldId id="2146846612" r:id="rId7"/>
    <p:sldId id="2146846643" r:id="rId8"/>
    <p:sldId id="2146846645" r:id="rId9"/>
    <p:sldId id="214684664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DA3085-3657-414D-B1A0-CEC111B6B6EC}">
          <p14:sldIdLst>
            <p14:sldId id="2080107395"/>
            <p14:sldId id="2146846612"/>
            <p14:sldId id="2146846643"/>
            <p14:sldId id="2146846645"/>
            <p14:sldId id="21468466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gan, Virginia" initials="MV" lastIdx="1" clrIdx="0">
    <p:extLst>
      <p:ext uri="{19B8F6BF-5375-455C-9EA6-DF929625EA0E}">
        <p15:presenceInfo xmlns:p15="http://schemas.microsoft.com/office/powerpoint/2012/main" userId="S-1-5-21-886458117-676794584-926709054-72505" providerId="AD"/>
      </p:ext>
    </p:extLst>
  </p:cmAuthor>
  <p:cmAuthor id="2" name="Carrier, Emily" initials="CE" lastIdx="9" clrIdx="1">
    <p:extLst>
      <p:ext uri="{19B8F6BF-5375-455C-9EA6-DF929625EA0E}">
        <p15:presenceInfo xmlns:p15="http://schemas.microsoft.com/office/powerpoint/2012/main" userId="S-1-5-21-886458117-676794584-926709054-68463" providerId="AD"/>
      </p:ext>
    </p:extLst>
  </p:cmAuthor>
  <p:cmAuthor id="3" name="Punukollu, Nina" initials="PN" lastIdx="4" clrIdx="2">
    <p:extLst>
      <p:ext uri="{19B8F6BF-5375-455C-9EA6-DF929625EA0E}">
        <p15:presenceInfo xmlns:p15="http://schemas.microsoft.com/office/powerpoint/2012/main" userId="S-1-5-21-886458117-676794584-926709054-66900" providerId="AD"/>
      </p:ext>
    </p:extLst>
  </p:cmAuthor>
  <p:cmAuthor id="4" name="Dutton, Melinda" initials="DM" lastIdx="5" clrIdx="3">
    <p:extLst>
      <p:ext uri="{19B8F6BF-5375-455C-9EA6-DF929625EA0E}">
        <p15:presenceInfo xmlns:p15="http://schemas.microsoft.com/office/powerpoint/2012/main" userId="S-1-5-21-886458117-676794584-926709054-14370" providerId="AD"/>
      </p:ext>
    </p:extLst>
  </p:cmAuthor>
  <p:cmAuthor id="5" name="Tilson, Betsey" initials="TB" lastIdx="8" clrIdx="4">
    <p:extLst>
      <p:ext uri="{19B8F6BF-5375-455C-9EA6-DF929625EA0E}">
        <p15:presenceInfo xmlns:p15="http://schemas.microsoft.com/office/powerpoint/2012/main" userId="S::Betsey.Tilson@dhhs.nc.gov::8c402ae9-30a0-4935-b252-53cd876f4c5d" providerId="AD"/>
      </p:ext>
    </p:extLst>
  </p:cmAuthor>
  <p:cmAuthor id="6" name="Charlene Wong" initials="CW" lastIdx="2" clrIdx="5">
    <p:extLst>
      <p:ext uri="{19B8F6BF-5375-455C-9EA6-DF929625EA0E}">
        <p15:presenceInfo xmlns:p15="http://schemas.microsoft.com/office/powerpoint/2012/main" userId="S::caw92@duke.edu::d53c68a5-9e91-4f0d-84ec-39cf9197aba6" providerId="AD"/>
      </p:ext>
    </p:extLst>
  </p:cmAuthor>
  <p:cmAuthor id="7" name="Zimmerman, Tracy A" initials="ZTA" lastIdx="21" clrIdx="6">
    <p:extLst>
      <p:ext uri="{19B8F6BF-5375-455C-9EA6-DF929625EA0E}">
        <p15:presenceInfo xmlns:p15="http://schemas.microsoft.com/office/powerpoint/2012/main" userId="S::tracy.zimmerman@dhhs.nc.gov::6b21ed79-23c3-410f-a0b0-4640357a976c" providerId="AD"/>
      </p:ext>
    </p:extLst>
  </p:cmAuthor>
  <p:cmAuthor id="8" name="Stephens, Rhonda A" initials="SA" lastIdx="6" clrIdx="7">
    <p:extLst>
      <p:ext uri="{19B8F6BF-5375-455C-9EA6-DF929625EA0E}">
        <p15:presenceInfo xmlns:p15="http://schemas.microsoft.com/office/powerpoint/2012/main" userId="S::rhonda.stephens@dhhs.nc.gov::1cbc3b78-79f9-4e72-b337-db3698adca03" providerId="AD"/>
      </p:ext>
    </p:extLst>
  </p:cmAuthor>
  <p:cmAuthor id="9" name="Thacker, Tanya D" initials="TD" lastIdx="6" clrIdx="8">
    <p:extLst>
      <p:ext uri="{19B8F6BF-5375-455C-9EA6-DF929625EA0E}">
        <p15:presenceInfo xmlns:p15="http://schemas.microsoft.com/office/powerpoint/2012/main" userId="S::tanya.thacker@dhhs.nc.gov::d321f683-5bb3-4042-8e0a-ebf0f8ced6c4" providerId="AD"/>
      </p:ext>
    </p:extLst>
  </p:cmAuthor>
  <p:cmAuthor id="10" name="Field, Glenn D" initials="FD" lastIdx="2" clrIdx="9">
    <p:extLst>
      <p:ext uri="{19B8F6BF-5375-455C-9EA6-DF929625EA0E}">
        <p15:presenceInfo xmlns:p15="http://schemas.microsoft.com/office/powerpoint/2012/main" userId="S::glenn.field@dhhs.nc.gov::100a99cc-6636-460e-8d64-6116201df03e" providerId="AD"/>
      </p:ext>
    </p:extLst>
  </p:cmAuthor>
  <p:cmAuthor id="11" name="Brian S Finney" initials="BSF" lastIdx="40" clrIdx="10">
    <p:extLst>
      <p:ext uri="{19B8F6BF-5375-455C-9EA6-DF929625EA0E}">
        <p15:presenceInfo xmlns:p15="http://schemas.microsoft.com/office/powerpoint/2012/main" userId="S::Brian.Finney@ey.com::e87ffd16-e125-4342-a074-aa6560253957" providerId="AD"/>
      </p:ext>
    </p:extLst>
  </p:cmAuthor>
  <p:cmAuthor id="12" name="Nicole Roskowski" initials="NR" lastIdx="1" clrIdx="11">
    <p:extLst>
      <p:ext uri="{19B8F6BF-5375-455C-9EA6-DF929625EA0E}">
        <p15:presenceInfo xmlns:p15="http://schemas.microsoft.com/office/powerpoint/2012/main" userId="S-1-5-21-3814449816-1147414744-3287126245-617919" providerId="AD"/>
      </p:ext>
    </p:extLst>
  </p:cmAuthor>
  <p:cmAuthor id="13" name="Charlene Wong" initials="CW [2]" lastIdx="2" clrIdx="12">
    <p:extLst>
      <p:ext uri="{19B8F6BF-5375-455C-9EA6-DF929625EA0E}">
        <p15:presenceInfo xmlns:p15="http://schemas.microsoft.com/office/powerpoint/2012/main" userId="S::charlene.wong@dhhs.nc.gov::087ac486-a028-46e4-b31d-3d74e5c5193b" providerId="AD"/>
      </p:ext>
    </p:extLst>
  </p:cmAuthor>
  <p:cmAuthor id="14" name="Cheryl Fang" initials="CF" lastIdx="16" clrIdx="13">
    <p:extLst>
      <p:ext uri="{19B8F6BF-5375-455C-9EA6-DF929625EA0E}">
        <p15:presenceInfo xmlns:p15="http://schemas.microsoft.com/office/powerpoint/2012/main" userId="S::Cheryl.Fang@ey.com::af3d486e-e8e0-41a5-971e-2091f9b980b5" providerId="AD"/>
      </p:ext>
    </p:extLst>
  </p:cmAuthor>
  <p:cmAuthor id="15" name="Ariel Kuo" initials="AK" lastIdx="20" clrIdx="14">
    <p:extLst>
      <p:ext uri="{19B8F6BF-5375-455C-9EA6-DF929625EA0E}">
        <p15:presenceInfo xmlns:p15="http://schemas.microsoft.com/office/powerpoint/2012/main" userId="S::Ariel.Kuo@ey.com::9b4a7998-d608-4c9c-aa22-848dbaaa3cf0" providerId="AD"/>
      </p:ext>
    </p:extLst>
  </p:cmAuthor>
  <p:cmAuthor id="16" name="Lori Feller" initials="LF" lastIdx="1" clrIdx="15">
    <p:extLst>
      <p:ext uri="{19B8F6BF-5375-455C-9EA6-DF929625EA0E}">
        <p15:presenceInfo xmlns:p15="http://schemas.microsoft.com/office/powerpoint/2012/main" userId="S::lori.feller@ey.com::9d9d082f-388f-449c-982e-ee71e14d9ddd" providerId="AD"/>
      </p:ext>
    </p:extLst>
  </p:cmAuthor>
  <p:cmAuthor id="17" name="Cheryl Fang" initials="CF [2]" lastIdx="1" clrIdx="16">
    <p:extLst>
      <p:ext uri="{19B8F6BF-5375-455C-9EA6-DF929625EA0E}">
        <p15:presenceInfo xmlns:p15="http://schemas.microsoft.com/office/powerpoint/2012/main" userId="S::cheryl.fang_ey.com#ext#@ncconnect.onmicrosoft.com::449290d6-2f6c-4022-b1f6-c8d2a84a49db" providerId="AD"/>
      </p:ext>
    </p:extLst>
  </p:cmAuthor>
  <p:cmAuthor id="18" name="Kristen Harold" initials="KH" lastIdx="2" clrIdx="17">
    <p:extLst>
      <p:ext uri="{19B8F6BF-5375-455C-9EA6-DF929625EA0E}">
        <p15:presenceInfo xmlns:p15="http://schemas.microsoft.com/office/powerpoint/2012/main" userId="S::Kristen.Harold@ey.com::309cd437-58b2-400f-8d01-d7219ccaa8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ACB6"/>
    <a:srgbClr val="7030A0"/>
    <a:srgbClr val="014373"/>
    <a:srgbClr val="344659"/>
    <a:srgbClr val="A8C399"/>
    <a:srgbClr val="DBE4EE"/>
    <a:srgbClr val="CC0052"/>
    <a:srgbClr val="FF4D94"/>
    <a:srgbClr val="B3C1C9"/>
    <a:srgbClr val="8A95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A5175-E1AE-4B65-B811-7F3A488FAB77}" v="8" dt="2021-07-19T19:30:58.798"/>
    <p1510:client id="{CBF48C26-1446-42C9-A7E2-DF72689FC923}" v="168" dt="2021-07-19T19:25:14.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820F2A-06C7-4270-9697-4A7365E565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EF9BB0-7CE0-4D5D-BE94-2793BA803B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02C00B-13A4-4366-9D48-3FBC62BCA143}" type="datetimeFigureOut">
              <a:rPr lang="en-US" smtClean="0"/>
              <a:t>7/19/2021</a:t>
            </a:fld>
            <a:endParaRPr lang="en-US"/>
          </a:p>
        </p:txBody>
      </p:sp>
      <p:sp>
        <p:nvSpPr>
          <p:cNvPr id="4" name="Footer Placeholder 3">
            <a:extLst>
              <a:ext uri="{FF2B5EF4-FFF2-40B4-BE49-F238E27FC236}">
                <a16:creationId xmlns:a16="http://schemas.microsoft.com/office/drawing/2014/main" id="{B09F8BEE-2DDC-4B9A-BA5C-089D3C1ACC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698733-315A-49F3-B3E0-EBFA516D4F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5E7CAE-A9C7-4BB9-887D-8FB698118756}" type="slidenum">
              <a:rPr lang="en-US" smtClean="0"/>
              <a:t>‹#›</a:t>
            </a:fld>
            <a:endParaRPr lang="en-US"/>
          </a:p>
        </p:txBody>
      </p:sp>
    </p:spTree>
    <p:extLst>
      <p:ext uri="{BB962C8B-B14F-4D97-AF65-F5344CB8AC3E}">
        <p14:creationId xmlns:p14="http://schemas.microsoft.com/office/powerpoint/2010/main" val="2267546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60874-9989-4ACA-BBDC-EEF160AC3ADF}" type="datetimeFigureOut">
              <a:rPr lang="en-US" smtClean="0"/>
              <a:t>7/19/2021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2BC5E-618C-46D7-92AD-B0BD79D46E4D}" type="slidenum">
              <a:rPr lang="en-US" smtClean="0"/>
              <a:t>‹#›</a:t>
            </a:fld>
            <a:endParaRPr lang="en-US"/>
          </a:p>
        </p:txBody>
      </p:sp>
    </p:spTree>
    <p:extLst>
      <p:ext uri="{BB962C8B-B14F-4D97-AF65-F5344CB8AC3E}">
        <p14:creationId xmlns:p14="http://schemas.microsoft.com/office/powerpoint/2010/main" val="327272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22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5D72BC5E-618C-46D7-92AD-B0BD79D46E4D}" type="slidenum">
              <a:rPr lang="en-US" smtClean="0"/>
              <a:t>2</a:t>
            </a:fld>
            <a:endParaRPr lang="en-US"/>
          </a:p>
        </p:txBody>
      </p:sp>
    </p:spTree>
    <p:extLst>
      <p:ext uri="{BB962C8B-B14F-4D97-AF65-F5344CB8AC3E}">
        <p14:creationId xmlns:p14="http://schemas.microsoft.com/office/powerpoint/2010/main" val="1567627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COVID-19 Response</a:t>
            </a: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284" y="4664730"/>
            <a:ext cx="3330783" cy="1268870"/>
          </a:xfrm>
          <a:prstGeom prst="rect">
            <a:avLst/>
          </a:prstGeom>
        </p:spPr>
      </p:pic>
    </p:spTree>
    <p:extLst>
      <p:ext uri="{BB962C8B-B14F-4D97-AF65-F5344CB8AC3E}">
        <p14:creationId xmlns:p14="http://schemas.microsoft.com/office/powerpoint/2010/main" val="191107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2E23A7-9AE0-483A-96A8-EE52FDA3E4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8" name="Holder 6">
            <a:extLst>
              <a:ext uri="{FF2B5EF4-FFF2-40B4-BE49-F238E27FC236}">
                <a16:creationId xmlns:a16="http://schemas.microsoft.com/office/drawing/2014/main" id="{774018A9-8A9C-4543-9EC6-39716F313462}"/>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423284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185313"/>
            <a:ext cx="11350753"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F9780461-BF97-45FF-888C-1942E648F70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4BB176CF-EDF3-48AF-914B-97F5C5946B3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180280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222122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4"/>
            <a:ext cx="10515600" cy="1325563"/>
          </a:xfrm>
          <a:prstGeom prst="rect">
            <a:avLst/>
          </a:prstGeo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55914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solidFill>
                  <a:srgbClr val="014373"/>
                </a:solidFill>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349185" y="714824"/>
            <a:ext cx="11422191" cy="0"/>
          </a:xfrm>
          <a:prstGeom prst="straightConnector1">
            <a:avLst/>
          </a:prstGeom>
          <a:noFill/>
          <a:ln w="28575"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Tree>
    <p:extLst>
      <p:ext uri="{BB962C8B-B14F-4D97-AF65-F5344CB8AC3E}">
        <p14:creationId xmlns:p14="http://schemas.microsoft.com/office/powerpoint/2010/main" val="103284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2" y="2040473"/>
            <a:ext cx="7700783" cy="2020824"/>
          </a:xfrm>
          <a:prstGeom prst="rect">
            <a:avLst/>
          </a:prstGeom>
        </p:spPr>
        <p:txBody>
          <a:bodyPr anchor="ctr">
            <a:noAutofit/>
          </a:bodyPr>
          <a:lstStyle>
            <a:lvl1pPr marL="0" indent="0">
              <a:buNone/>
              <a:defRPr lang="en-US" sz="3200" b="1" baseline="0" smtClean="0">
                <a:ea typeface="Arial" panose="020B0604020202020204" pitchFamily="34"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0" lvl="0" indent="-171450"/>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mn-lt"/>
              </a:rPr>
              <a:pPr marL="19049" algn="ctr"/>
              <a:t>‹#›</a:t>
            </a:fld>
            <a:endParaRPr lang="en-US" sz="999">
              <a:solidFill>
                <a:srgbClr val="808080"/>
              </a:solidFill>
              <a:latin typeface="+mn-lt"/>
            </a:endParaRPr>
          </a:p>
        </p:txBody>
      </p:sp>
    </p:spTree>
    <p:extLst>
      <p:ext uri="{BB962C8B-B14F-4D97-AF65-F5344CB8AC3E}">
        <p14:creationId xmlns:p14="http://schemas.microsoft.com/office/powerpoint/2010/main" val="166446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DE4F-38EA-4A46-A6C6-8446ECD682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FED499-052A-4DDC-B234-D11CDAA01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140CF-2593-42F0-A005-FEE83296F375}"/>
              </a:ext>
            </a:extLst>
          </p:cNvPr>
          <p:cNvSpPr>
            <a:spLocks noGrp="1"/>
          </p:cNvSpPr>
          <p:nvPr>
            <p:ph type="dt" sz="half" idx="10"/>
          </p:nvPr>
        </p:nvSpPr>
        <p:spPr/>
        <p:txBody>
          <a:bodyPr/>
          <a:lstStyle/>
          <a:p>
            <a:fld id="{6E0000FD-8915-45C0-80D6-1B15A6752E2A}" type="datetimeFigureOut">
              <a:rPr lang="en-US" smtClean="0"/>
              <a:t>7/19/2021</a:t>
            </a:fld>
            <a:endParaRPr lang="en-US"/>
          </a:p>
        </p:txBody>
      </p:sp>
      <p:sp>
        <p:nvSpPr>
          <p:cNvPr id="5" name="Footer Placeholder 4">
            <a:extLst>
              <a:ext uri="{FF2B5EF4-FFF2-40B4-BE49-F238E27FC236}">
                <a16:creationId xmlns:a16="http://schemas.microsoft.com/office/drawing/2014/main" id="{8A91CA11-90F8-48FE-8D0C-BB76D00E0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D6B61-0F5C-41E3-8732-B7A6CDECA9A8}"/>
              </a:ext>
            </a:extLst>
          </p:cNvPr>
          <p:cNvSpPr>
            <a:spLocks noGrp="1"/>
          </p:cNvSpPr>
          <p:nvPr>
            <p:ph type="sldNum" sz="quarter" idx="12"/>
          </p:nvPr>
        </p:nvSpPr>
        <p:spPr/>
        <p:txBody>
          <a:bodyPr/>
          <a:lstStyle/>
          <a:p>
            <a:fld id="{20E648FA-4F72-42C3-929A-4FFCC0C831E5}" type="slidenum">
              <a:rPr lang="en-US" smtClean="0"/>
              <a:t>‹#›</a:t>
            </a:fld>
            <a:endParaRPr lang="en-US"/>
          </a:p>
        </p:txBody>
      </p:sp>
    </p:spTree>
    <p:extLst>
      <p:ext uri="{BB962C8B-B14F-4D97-AF65-F5344CB8AC3E}">
        <p14:creationId xmlns:p14="http://schemas.microsoft.com/office/powerpoint/2010/main" val="120646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Headline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738664"/>
          </a:xfrm>
        </p:spPr>
        <p:txBody>
          <a:bodyPr/>
          <a:lstStyle/>
          <a:p>
            <a:r>
              <a:rPr lang="en-GB" noProof="0"/>
              <a:t>Headline in CorpoS (Body) 35 pt.</a:t>
            </a:r>
            <a:br>
              <a:rPr lang="en-GB" noProof="0"/>
            </a:br>
            <a:r>
              <a:rPr lang="en-GB" noProof="0"/>
              <a:t>in two lines</a:t>
            </a:r>
            <a:endParaRPr lang="en-GB"/>
          </a:p>
        </p:txBody>
      </p:sp>
      <p:sp>
        <p:nvSpPr>
          <p:cNvPr id="3" name="Footer Placeholder 2"/>
          <p:cNvSpPr>
            <a:spLocks noGrp="1"/>
          </p:cNvSpPr>
          <p:nvPr>
            <p:ph type="ftr" sz="quarter" idx="10"/>
          </p:nvPr>
        </p:nvSpPr>
        <p:spPr/>
        <p:txBody>
          <a:bodyPr/>
          <a:lstStyle/>
          <a:p>
            <a:r>
              <a:rPr lang="en-GB"/>
              <a:t>Title of presentation / Department / Date /</a:t>
            </a:r>
          </a:p>
        </p:txBody>
      </p:sp>
      <p:sp>
        <p:nvSpPr>
          <p:cNvPr id="4" name="Slide Number Placeholder 3"/>
          <p:cNvSpPr>
            <a:spLocks noGrp="1"/>
          </p:cNvSpPr>
          <p:nvPr>
            <p:ph type="sldNum" sz="quarter" idx="11"/>
          </p:nvPr>
        </p:nvSpPr>
        <p:spPr/>
        <p:txBody>
          <a:bodyPr/>
          <a:lstStyle/>
          <a:p>
            <a:r>
              <a:rPr lang="en-GB"/>
              <a:t>Page </a:t>
            </a:r>
            <a:fld id="{52531704-8F80-415D-BD2B-6B9991AE822F}" type="slidenum">
              <a:rPr lang="en-GB" smtClean="0"/>
              <a:pPr/>
              <a:t>‹#›</a:t>
            </a:fld>
            <a:endParaRPr lang="en-GB"/>
          </a:p>
        </p:txBody>
      </p:sp>
    </p:spTree>
    <p:extLst>
      <p:ext uri="{BB962C8B-B14F-4D97-AF65-F5344CB8AC3E}">
        <p14:creationId xmlns:p14="http://schemas.microsoft.com/office/powerpoint/2010/main" val="363961537"/>
      </p:ext>
    </p:extLst>
  </p:cSld>
  <p:clrMapOvr>
    <a:masterClrMapping/>
  </p:clrMapOvr>
  <p:extLst>
    <p:ext uri="{DCECCB84-F9BA-43D5-87BE-67443E8EF086}">
      <p15:sldGuideLst xmlns:p15="http://schemas.microsoft.com/office/powerpoint/2012/main">
        <p15:guide id="1" orient="horz" pos="182">
          <p15:clr>
            <a:srgbClr val="FBAE40"/>
          </p15:clr>
        </p15:guide>
        <p15:guide id="2" orient="horz" pos="40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30" name="think-cell Slide" r:id="rId14" imgW="270" imgH="270" progId="TCLayout.ActiveDocument.1">
                  <p:embed/>
                </p:oleObj>
              </mc:Choice>
              <mc:Fallback>
                <p:oleObj name="think-cell Slide" r:id="rId14" imgW="270" imgH="270" progId="TCLayout.ActiveDocument.1">
                  <p:embed/>
                  <p:pic>
                    <p:nvPicPr>
                      <p:cNvPr id="7" name="Object 6" hidden="1"/>
                      <p:cNvPicPr/>
                      <p:nvPr/>
                    </p:nvPicPr>
                    <p:blipFill>
                      <a:blip r:embed="rId15"/>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rgbClr val="014373"/>
                </a:solidFill>
                <a:latin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42013261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93" r:id="rId3"/>
    <p:sldLayoutId id="2147483697" r:id="rId4"/>
    <p:sldLayoutId id="2147483736" r:id="rId5"/>
    <p:sldLayoutId id="2147483683" r:id="rId6"/>
    <p:sldLayoutId id="2147483685" r:id="rId7"/>
    <p:sldLayoutId id="2147483684" r:id="rId8"/>
    <p:sldLayoutId id="2147483695" r:id="rId9"/>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tags" Target="../tags/tag4.xml"/><Relationship Id="rId21" Type="http://schemas.openxmlformats.org/officeDocument/2006/relationships/image" Target="../media/image18.png"/><Relationship Id="rId7" Type="http://schemas.openxmlformats.org/officeDocument/2006/relationships/oleObject" Target="../embeddings/oleObject2.bin"/><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tags" Target="../tags/tag3.xml"/><Relationship Id="rId16" Type="http://schemas.openxmlformats.org/officeDocument/2006/relationships/image" Target="../media/image15.png"/><Relationship Id="rId20" Type="http://schemas.openxmlformats.org/officeDocument/2006/relationships/hyperlink" Target="https://www.ptrc.org/Home/Components/Form/Form/9b47ffdcd82d46ad8492348117b7ab3d/27" TargetMode="External"/><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notesSlide" Target="../notesSlides/notesSlide2.xml"/><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hyperlink" Target="https://www.ptrc.org/services/area-agency-on-aging/covid-19-vaccine" TargetMode="External"/><Relationship Id="rId4" Type="http://schemas.openxmlformats.org/officeDocument/2006/relationships/slideLayout" Target="../slideLayouts/slideLayout3.xml"/><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hyperlink" Target="https://www.ptrc.org/Home/Components/Form/Form/9b47ffdcd82d46ad8492348117b7ab3d/27"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ptrc.org/Home/Components/Form/Form/9b47ffdcd82d46ad8492348117b7ab3d/27"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3C054C-5327-8544-94EF-ED9DD0F30AE0}"/>
              </a:ext>
            </a:extLst>
          </p:cNvPr>
          <p:cNvSpPr>
            <a:spLocks noGrp="1"/>
          </p:cNvSpPr>
          <p:nvPr>
            <p:ph type="ctrTitle" idx="4294967295"/>
          </p:nvPr>
        </p:nvSpPr>
        <p:spPr>
          <a:xfrm>
            <a:off x="347334" y="944903"/>
            <a:ext cx="5447823" cy="1089529"/>
          </a:xfrm>
          <a:prstGeom prst="rect">
            <a:avLst/>
          </a:prstGeom>
        </p:spPr>
        <p:txBody>
          <a:bodyPr>
            <a:spAutoFit/>
          </a:bodyPr>
          <a:lstStyle/>
          <a:p>
            <a:r>
              <a:rPr lang="en-US" b="1" dirty="0">
                <a:solidFill>
                  <a:srgbClr val="014373"/>
                </a:solidFill>
              </a:rPr>
              <a:t>NC DHHS COVID-19</a:t>
            </a:r>
            <a:br>
              <a:rPr lang="en-US" b="1" dirty="0">
                <a:solidFill>
                  <a:srgbClr val="014373"/>
                </a:solidFill>
              </a:rPr>
            </a:br>
            <a:r>
              <a:rPr lang="en-US" b="1" dirty="0">
                <a:solidFill>
                  <a:srgbClr val="014373"/>
                </a:solidFill>
              </a:rPr>
              <a:t>Vaccine-at-Home</a:t>
            </a:r>
            <a:endParaRPr lang="en-US" sz="2400" dirty="0">
              <a:solidFill>
                <a:srgbClr val="014373"/>
              </a:solidFill>
            </a:endParaRPr>
          </a:p>
        </p:txBody>
      </p:sp>
      <p:sp>
        <p:nvSpPr>
          <p:cNvPr id="19" name="Subtitle 18">
            <a:extLst>
              <a:ext uri="{FF2B5EF4-FFF2-40B4-BE49-F238E27FC236}">
                <a16:creationId xmlns:a16="http://schemas.microsoft.com/office/drawing/2014/main" id="{3E1B3175-35AA-F346-99A3-36BC60E0ED60}"/>
              </a:ext>
            </a:extLst>
          </p:cNvPr>
          <p:cNvSpPr>
            <a:spLocks noGrp="1"/>
          </p:cNvSpPr>
          <p:nvPr>
            <p:ph type="subTitle" idx="1"/>
          </p:nvPr>
        </p:nvSpPr>
        <p:spPr>
          <a:xfrm>
            <a:off x="347333" y="2716508"/>
            <a:ext cx="5447823" cy="369332"/>
          </a:xfrm>
        </p:spPr>
        <p:txBody>
          <a:bodyPr wrap="square" lIns="91440" tIns="45720" rIns="91440" bIns="45720" anchor="ctr" anchorCtr="0">
            <a:spAutoFit/>
          </a:bodyPr>
          <a:lstStyle/>
          <a:p>
            <a:fld id="{F845AE7B-63EA-4671-AFBA-F36346909B12}" type="datetime4">
              <a:rPr lang="en-US" sz="2000" smtClean="0">
                <a:solidFill>
                  <a:srgbClr val="014373"/>
                </a:solidFill>
                <a:latin typeface="Arial"/>
                <a:cs typeface="Arial"/>
              </a:rPr>
              <a:t>July 19, 2021</a:t>
            </a:fld>
            <a:endParaRPr lang="en-US" sz="2000" dirty="0">
              <a:solidFill>
                <a:srgbClr val="014373"/>
              </a:solidFill>
              <a:latin typeface="Arial"/>
              <a:cs typeface="Arial"/>
            </a:endParaRPr>
          </a:p>
        </p:txBody>
      </p:sp>
      <p:cxnSp>
        <p:nvCxnSpPr>
          <p:cNvPr id="4" name="Straight Connector 3">
            <a:extLst>
              <a:ext uri="{FF2B5EF4-FFF2-40B4-BE49-F238E27FC236}">
                <a16:creationId xmlns:a16="http://schemas.microsoft.com/office/drawing/2014/main" id="{18EA5E7A-24ED-954C-9CF0-153ED6199B70}"/>
              </a:ext>
            </a:extLst>
          </p:cNvPr>
          <p:cNvCxnSpPr>
            <a:cxnSpLocks/>
          </p:cNvCxnSpPr>
          <p:nvPr/>
        </p:nvCxnSpPr>
        <p:spPr>
          <a:xfrm>
            <a:off x="347334" y="2587836"/>
            <a:ext cx="2301862" cy="0"/>
          </a:xfrm>
          <a:prstGeom prst="line">
            <a:avLst/>
          </a:prstGeom>
          <a:ln w="28575">
            <a:solidFill>
              <a:srgbClr val="0F61A1"/>
            </a:solidFill>
          </a:ln>
        </p:spPr>
        <p:style>
          <a:lnRef idx="1">
            <a:schemeClr val="accent1"/>
          </a:lnRef>
          <a:fillRef idx="0">
            <a:schemeClr val="accent1"/>
          </a:fillRef>
          <a:effectRef idx="0">
            <a:schemeClr val="accent1"/>
          </a:effectRef>
          <a:fontRef idx="minor">
            <a:schemeClr val="tx1"/>
          </a:fontRef>
        </p:style>
      </p:cxnSp>
      <p:sp>
        <p:nvSpPr>
          <p:cNvPr id="5" name="Title 8">
            <a:extLst>
              <a:ext uri="{FF2B5EF4-FFF2-40B4-BE49-F238E27FC236}">
                <a16:creationId xmlns:a16="http://schemas.microsoft.com/office/drawing/2014/main" id="{F5946EA7-FEB7-4CD7-A82A-A127D0BE273D}"/>
              </a:ext>
            </a:extLst>
          </p:cNvPr>
          <p:cNvSpPr txBox="1">
            <a:spLocks/>
          </p:cNvSpPr>
          <p:nvPr/>
        </p:nvSpPr>
        <p:spPr>
          <a:xfrm>
            <a:off x="347334" y="2034432"/>
            <a:ext cx="5447823" cy="424732"/>
          </a:xfrm>
          <a:prstGeom prst="rect">
            <a:avLst/>
          </a:prstGeom>
        </p:spPr>
        <p:txBody>
          <a:bodyPr>
            <a:spAutoFit/>
          </a:bodyPr>
          <a:lst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a:lstStyle>
          <a:p>
            <a:r>
              <a:rPr lang="en-US" sz="2400">
                <a:solidFill>
                  <a:srgbClr val="014373"/>
                </a:solidFill>
              </a:rPr>
              <a:t>Program Overview </a:t>
            </a:r>
          </a:p>
        </p:txBody>
      </p:sp>
    </p:spTree>
    <p:extLst>
      <p:ext uri="{BB962C8B-B14F-4D97-AF65-F5344CB8AC3E}">
        <p14:creationId xmlns:p14="http://schemas.microsoft.com/office/powerpoint/2010/main" val="379931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F04E8EE-D389-4462-8131-7F8286CF3AA0}"/>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314075" y="3807051"/>
            <a:ext cx="3098330" cy="1278173"/>
          </a:xfrm>
          <a:prstGeom prst="rect">
            <a:avLst/>
          </a:prstGeom>
        </p:spPr>
      </p:pic>
      <p:graphicFrame>
        <p:nvGraphicFramePr>
          <p:cNvPr id="77" name="Object 76" hidden="1">
            <a:extLst>
              <a:ext uri="{FF2B5EF4-FFF2-40B4-BE49-F238E27FC236}">
                <a16:creationId xmlns:a16="http://schemas.microsoft.com/office/drawing/2014/main" id="{F0A2B87E-E3EC-42E9-B7DB-A3FB3F87B2B7}"/>
              </a:ext>
            </a:extLst>
          </p:cNvPr>
          <p:cNvGraphicFramePr>
            <a:graphicFrameLocks noChangeAspect="1"/>
          </p:cNvGraphicFramePr>
          <p:nvPr>
            <p:custDataLst>
              <p:tags r:id="rId2"/>
            </p:custDataLst>
          </p:nvPr>
        </p:nvGraphicFramePr>
        <p:xfrm>
          <a:off x="1587" y="3372"/>
          <a:ext cx="1587" cy="1587"/>
        </p:xfrm>
        <a:graphic>
          <a:graphicData uri="http://schemas.openxmlformats.org/presentationml/2006/ole">
            <mc:AlternateContent xmlns:mc="http://schemas.openxmlformats.org/markup-compatibility/2006">
              <mc:Choice xmlns:v="urn:schemas-microsoft-com:vml" Requires="v">
                <p:oleObj spid="_x0000_s15366" name="think-cell Slide" r:id="rId7" imgW="415" imgH="416" progId="TCLayout.ActiveDocument.1">
                  <p:embed/>
                </p:oleObj>
              </mc:Choice>
              <mc:Fallback>
                <p:oleObj name="think-cell Slide" r:id="rId7" imgW="415" imgH="416" progId="TCLayout.ActiveDocument.1">
                  <p:embed/>
                  <p:pic>
                    <p:nvPicPr>
                      <p:cNvPr id="77" name="Object 76" hidden="1">
                        <a:extLst>
                          <a:ext uri="{FF2B5EF4-FFF2-40B4-BE49-F238E27FC236}">
                            <a16:creationId xmlns:a16="http://schemas.microsoft.com/office/drawing/2014/main" id="{F0A2B87E-E3EC-42E9-B7DB-A3FB3F87B2B7}"/>
                          </a:ext>
                        </a:extLst>
                      </p:cNvPr>
                      <p:cNvPicPr/>
                      <p:nvPr/>
                    </p:nvPicPr>
                    <p:blipFill>
                      <a:blip r:embed="rId8"/>
                      <a:stretch>
                        <a:fillRect/>
                      </a:stretch>
                    </p:blipFill>
                    <p:spPr>
                      <a:xfrm>
                        <a:off x="1587" y="3372"/>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651548D-A727-43BB-88F2-D4A53F3039D6}"/>
              </a:ext>
            </a:extLst>
          </p:cNvPr>
          <p:cNvSpPr/>
          <p:nvPr>
            <p:custDataLst>
              <p:tags r:id="rId3"/>
            </p:custDataLst>
          </p:nvPr>
        </p:nvSpPr>
        <p:spPr>
          <a:xfrm>
            <a:off x="0" y="1785"/>
            <a:ext cx="158667" cy="158667"/>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1599" b="1">
              <a:solidFill>
                <a:schemeClr val="tx1"/>
              </a:solidFill>
              <a:latin typeface="Calibri Light" panose="020F0302020204030204" pitchFamily="34" charset="0"/>
              <a:ea typeface="+mj-ea"/>
              <a:cs typeface="+mj-cs"/>
              <a:sym typeface="Calibri Light" panose="020F0302020204030204" pitchFamily="34" charset="0"/>
            </a:endParaRPr>
          </a:p>
        </p:txBody>
      </p:sp>
      <p:sp>
        <p:nvSpPr>
          <p:cNvPr id="15" name="TextBox 14">
            <a:extLst>
              <a:ext uri="{FF2B5EF4-FFF2-40B4-BE49-F238E27FC236}">
                <a16:creationId xmlns:a16="http://schemas.microsoft.com/office/drawing/2014/main" id="{F1F28A82-987C-4148-AAED-EA8DE012F23F}"/>
              </a:ext>
            </a:extLst>
          </p:cNvPr>
          <p:cNvSpPr txBox="1"/>
          <p:nvPr/>
        </p:nvSpPr>
        <p:spPr>
          <a:xfrm>
            <a:off x="1475066" y="2478996"/>
            <a:ext cx="4170156" cy="1256754"/>
          </a:xfrm>
          <a:prstGeom prst="rect">
            <a:avLst/>
          </a:prstGeom>
          <a:noFill/>
        </p:spPr>
        <p:txBody>
          <a:bodyPr wrap="square" lIns="0" tIns="0" rIns="0" bIns="0" rtlCol="0">
            <a:spAutoFit/>
          </a:bodyPr>
          <a:lstStyle/>
          <a:p>
            <a:pPr>
              <a:lnSpc>
                <a:spcPts val="1399"/>
              </a:lnSpc>
            </a:pPr>
            <a:r>
              <a:rPr lang="en-US" sz="1400" dirty="0">
                <a:latin typeface="+mj-lt"/>
              </a:rPr>
              <a:t>Conceived to assist individuals requiring additional assistance reaching vaccine provider. Encompasses identification of individuals needing a vaccine provider to come to place of residence, community outreach to ensure people are aware of program, matching recipients with close by at-home providers to provide at-home vaccinations.</a:t>
            </a:r>
          </a:p>
        </p:txBody>
      </p:sp>
      <p:sp>
        <p:nvSpPr>
          <p:cNvPr id="20" name="TextBox 19">
            <a:extLst>
              <a:ext uri="{FF2B5EF4-FFF2-40B4-BE49-F238E27FC236}">
                <a16:creationId xmlns:a16="http://schemas.microsoft.com/office/drawing/2014/main" id="{B3D93841-9781-F348-9A16-E80B4CBD4AD1}"/>
              </a:ext>
            </a:extLst>
          </p:cNvPr>
          <p:cNvSpPr txBox="1"/>
          <p:nvPr/>
        </p:nvSpPr>
        <p:spPr>
          <a:xfrm>
            <a:off x="1402390" y="2083535"/>
            <a:ext cx="4431197" cy="338554"/>
          </a:xfrm>
          <a:prstGeom prst="rect">
            <a:avLst/>
          </a:prstGeom>
          <a:noFill/>
        </p:spPr>
        <p:txBody>
          <a:bodyPr wrap="square" rtlCol="0">
            <a:spAutoFit/>
          </a:bodyPr>
          <a:lstStyle/>
          <a:p>
            <a:r>
              <a:rPr lang="en-US" sz="1600" b="1" dirty="0">
                <a:solidFill>
                  <a:schemeClr val="accent6"/>
                </a:solidFill>
                <a:latin typeface="+mj-lt"/>
              </a:rPr>
              <a:t>Vaccine-at-Home Initiative </a:t>
            </a:r>
          </a:p>
        </p:txBody>
      </p:sp>
      <p:sp>
        <p:nvSpPr>
          <p:cNvPr id="21" name="TextBox 20">
            <a:extLst>
              <a:ext uri="{FF2B5EF4-FFF2-40B4-BE49-F238E27FC236}">
                <a16:creationId xmlns:a16="http://schemas.microsoft.com/office/drawing/2014/main" id="{4B5C8D77-C880-7F4A-9FDD-4D2413E8C45B}"/>
              </a:ext>
            </a:extLst>
          </p:cNvPr>
          <p:cNvSpPr txBox="1"/>
          <p:nvPr/>
        </p:nvSpPr>
        <p:spPr>
          <a:xfrm>
            <a:off x="6173326" y="2081093"/>
            <a:ext cx="3726276" cy="338554"/>
          </a:xfrm>
          <a:prstGeom prst="rect">
            <a:avLst/>
          </a:prstGeom>
          <a:noFill/>
        </p:spPr>
        <p:txBody>
          <a:bodyPr wrap="square" rtlCol="0">
            <a:spAutoFit/>
          </a:bodyPr>
          <a:lstStyle/>
          <a:p>
            <a:pPr algn="r"/>
            <a:r>
              <a:rPr lang="en-US" sz="1600" b="1" dirty="0">
                <a:solidFill>
                  <a:srgbClr val="FF6D00"/>
                </a:solidFill>
                <a:latin typeface="+mj-lt"/>
              </a:rPr>
              <a:t>NC DHHS and PTRC Partnership</a:t>
            </a:r>
          </a:p>
        </p:txBody>
      </p:sp>
      <p:sp>
        <p:nvSpPr>
          <p:cNvPr id="28" name="Oval 27">
            <a:extLst>
              <a:ext uri="{FF2B5EF4-FFF2-40B4-BE49-F238E27FC236}">
                <a16:creationId xmlns:a16="http://schemas.microsoft.com/office/drawing/2014/main" id="{836C969F-5DE3-D04A-B0D6-81EC84D2D51B}"/>
              </a:ext>
            </a:extLst>
          </p:cNvPr>
          <p:cNvSpPr>
            <a:spLocks noChangeAspect="1"/>
          </p:cNvSpPr>
          <p:nvPr/>
        </p:nvSpPr>
        <p:spPr>
          <a:xfrm>
            <a:off x="413508" y="4630692"/>
            <a:ext cx="411480" cy="411480"/>
          </a:xfrm>
          <a:prstGeom prst="ellipse">
            <a:avLst/>
          </a:prstGeom>
          <a:solidFill>
            <a:srgbClr val="7030A0"/>
          </a:solidFill>
          <a:ln w="28575">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799" b="1">
                <a:solidFill>
                  <a:schemeClr val="bg1"/>
                </a:solidFill>
                <a:latin typeface="Segoe UI" panose="020B0502040204020203" pitchFamily="34" charset="0"/>
                <a:cs typeface="Segoe UI" panose="020B0502040204020203" pitchFamily="34" charset="0"/>
              </a:rPr>
              <a:t>3</a:t>
            </a:r>
          </a:p>
        </p:txBody>
      </p:sp>
      <p:sp>
        <p:nvSpPr>
          <p:cNvPr id="23" name="TextBox 22">
            <a:extLst>
              <a:ext uri="{FF2B5EF4-FFF2-40B4-BE49-F238E27FC236}">
                <a16:creationId xmlns:a16="http://schemas.microsoft.com/office/drawing/2014/main" id="{09A14D5D-C670-CE4E-A07A-9E327AAF08CC}"/>
              </a:ext>
            </a:extLst>
          </p:cNvPr>
          <p:cNvSpPr txBox="1"/>
          <p:nvPr/>
        </p:nvSpPr>
        <p:spPr>
          <a:xfrm>
            <a:off x="1033268" y="4927002"/>
            <a:ext cx="3869061" cy="897682"/>
          </a:xfrm>
          <a:prstGeom prst="rect">
            <a:avLst/>
          </a:prstGeom>
          <a:noFill/>
        </p:spPr>
        <p:txBody>
          <a:bodyPr wrap="square" lIns="0" tIns="0" rIns="0" bIns="0" rtlCol="0">
            <a:spAutoFit/>
          </a:bodyPr>
          <a:lstStyle/>
          <a:p>
            <a:pPr>
              <a:lnSpc>
                <a:spcPts val="1399"/>
              </a:lnSpc>
            </a:pPr>
            <a:r>
              <a:rPr lang="en-US" sz="1400" dirty="0">
                <a:latin typeface="+mj-lt"/>
              </a:rPr>
              <a:t>Partnership allows visibility into distribution of at-home recipients and vaccine-at-home ready providers. Efforts will be made to onboard additional providers in under-served areas to increase equity and access.</a:t>
            </a:r>
          </a:p>
        </p:txBody>
      </p:sp>
      <p:sp>
        <p:nvSpPr>
          <p:cNvPr id="26" name="TextBox 25">
            <a:extLst>
              <a:ext uri="{FF2B5EF4-FFF2-40B4-BE49-F238E27FC236}">
                <a16:creationId xmlns:a16="http://schemas.microsoft.com/office/drawing/2014/main" id="{C1397818-A989-F842-B683-9BC7D738AD46}"/>
              </a:ext>
            </a:extLst>
          </p:cNvPr>
          <p:cNvSpPr txBox="1"/>
          <p:nvPr/>
        </p:nvSpPr>
        <p:spPr>
          <a:xfrm>
            <a:off x="933230" y="4529198"/>
            <a:ext cx="3869061" cy="338554"/>
          </a:xfrm>
          <a:prstGeom prst="rect">
            <a:avLst/>
          </a:prstGeom>
          <a:noFill/>
        </p:spPr>
        <p:txBody>
          <a:bodyPr wrap="square" rtlCol="0">
            <a:spAutoFit/>
          </a:bodyPr>
          <a:lstStyle/>
          <a:p>
            <a:r>
              <a:rPr lang="en-US" sz="1600" b="1">
                <a:solidFill>
                  <a:srgbClr val="7030A0"/>
                </a:solidFill>
                <a:latin typeface="+mj-lt"/>
              </a:rPr>
              <a:t>Provider </a:t>
            </a:r>
            <a:r>
              <a:rPr lang="en-US" sz="1600" b="1" dirty="0">
                <a:solidFill>
                  <a:srgbClr val="7030A0"/>
                </a:solidFill>
                <a:latin typeface="+mj-lt"/>
              </a:rPr>
              <a:t>Recruitment</a:t>
            </a:r>
            <a:r>
              <a:rPr lang="en-US" sz="1600" b="1">
                <a:solidFill>
                  <a:srgbClr val="7030A0"/>
                </a:solidFill>
                <a:latin typeface="+mj-lt"/>
              </a:rPr>
              <a:t> &amp; Enrollment</a:t>
            </a:r>
          </a:p>
        </p:txBody>
      </p:sp>
      <p:sp>
        <p:nvSpPr>
          <p:cNvPr id="75" name="Rectangle 74">
            <a:extLst>
              <a:ext uri="{FF2B5EF4-FFF2-40B4-BE49-F238E27FC236}">
                <a16:creationId xmlns:a16="http://schemas.microsoft.com/office/drawing/2014/main" id="{2A623C91-F488-7549-9965-45244856178B}"/>
              </a:ext>
            </a:extLst>
          </p:cNvPr>
          <p:cNvSpPr/>
          <p:nvPr/>
        </p:nvSpPr>
        <p:spPr>
          <a:xfrm>
            <a:off x="5885712" y="3558963"/>
            <a:ext cx="187303" cy="2141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latin typeface="+mj-lt"/>
            </a:endParaRPr>
          </a:p>
        </p:txBody>
      </p:sp>
      <p:sp>
        <p:nvSpPr>
          <p:cNvPr id="76" name="Rectangle 75">
            <a:extLst>
              <a:ext uri="{FF2B5EF4-FFF2-40B4-BE49-F238E27FC236}">
                <a16:creationId xmlns:a16="http://schemas.microsoft.com/office/drawing/2014/main" id="{C4137E8F-034A-9840-8606-34A53A7A7151}"/>
              </a:ext>
            </a:extLst>
          </p:cNvPr>
          <p:cNvSpPr/>
          <p:nvPr/>
        </p:nvSpPr>
        <p:spPr>
          <a:xfrm>
            <a:off x="6112790" y="3448198"/>
            <a:ext cx="186221" cy="2141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latin typeface="+mj-lt"/>
            </a:endParaRPr>
          </a:p>
        </p:txBody>
      </p:sp>
      <p:cxnSp>
        <p:nvCxnSpPr>
          <p:cNvPr id="138" name="Connector: Elbow 17">
            <a:extLst>
              <a:ext uri="{FF2B5EF4-FFF2-40B4-BE49-F238E27FC236}">
                <a16:creationId xmlns:a16="http://schemas.microsoft.com/office/drawing/2014/main" id="{63F7A353-9DC3-43BE-9919-72CADD727DAF}"/>
              </a:ext>
            </a:extLst>
          </p:cNvPr>
          <p:cNvCxnSpPr>
            <a:cxnSpLocks/>
            <a:endCxn id="57" idx="6"/>
          </p:cNvCxnSpPr>
          <p:nvPr/>
        </p:nvCxnSpPr>
        <p:spPr>
          <a:xfrm rot="16200000" flipV="1">
            <a:off x="2990382" y="740979"/>
            <a:ext cx="1188720" cy="4448683"/>
          </a:xfrm>
          <a:prstGeom prst="bentConnector2">
            <a:avLst/>
          </a:prstGeom>
          <a:ln w="19050">
            <a:solidFill>
              <a:schemeClr val="accent6"/>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3BFCA552-CB9B-4A91-8CB5-DCFAC1FD76E4}"/>
              </a:ext>
            </a:extLst>
          </p:cNvPr>
          <p:cNvSpPr>
            <a:spLocks noGrp="1"/>
          </p:cNvSpPr>
          <p:nvPr>
            <p:ph type="title"/>
          </p:nvPr>
        </p:nvSpPr>
        <p:spPr/>
        <p:txBody>
          <a:bodyPr/>
          <a:lstStyle/>
          <a:p>
            <a:r>
              <a:rPr lang="en-US"/>
              <a:t>Overview: Vaccine at home</a:t>
            </a:r>
          </a:p>
        </p:txBody>
      </p:sp>
      <p:sp>
        <p:nvSpPr>
          <p:cNvPr id="106" name="TextBox 105">
            <a:extLst>
              <a:ext uri="{FF2B5EF4-FFF2-40B4-BE49-F238E27FC236}">
                <a16:creationId xmlns:a16="http://schemas.microsoft.com/office/drawing/2014/main" id="{8D6142F9-739E-4393-A2DA-9B2A30BB8D75}"/>
              </a:ext>
            </a:extLst>
          </p:cNvPr>
          <p:cNvSpPr txBox="1"/>
          <p:nvPr/>
        </p:nvSpPr>
        <p:spPr>
          <a:xfrm>
            <a:off x="7259590" y="4462113"/>
            <a:ext cx="3945912" cy="338554"/>
          </a:xfrm>
          <a:prstGeom prst="rect">
            <a:avLst/>
          </a:prstGeom>
          <a:noFill/>
        </p:spPr>
        <p:txBody>
          <a:bodyPr wrap="square" rtlCol="0">
            <a:spAutoFit/>
          </a:bodyPr>
          <a:lstStyle/>
          <a:p>
            <a:r>
              <a:rPr lang="en-US" sz="1600" b="1" dirty="0">
                <a:solidFill>
                  <a:schemeClr val="accent5"/>
                </a:solidFill>
                <a:latin typeface="+mj-lt"/>
              </a:rPr>
              <a:t>Communications &amp; External Relations</a:t>
            </a:r>
          </a:p>
        </p:txBody>
      </p:sp>
      <p:sp>
        <p:nvSpPr>
          <p:cNvPr id="108" name="Oval 107">
            <a:extLst>
              <a:ext uri="{FF2B5EF4-FFF2-40B4-BE49-F238E27FC236}">
                <a16:creationId xmlns:a16="http://schemas.microsoft.com/office/drawing/2014/main" id="{F86B71EE-75BF-46B2-B737-15947C5254E6}"/>
              </a:ext>
            </a:extLst>
          </p:cNvPr>
          <p:cNvSpPr>
            <a:spLocks noChangeAspect="1"/>
          </p:cNvSpPr>
          <p:nvPr/>
        </p:nvSpPr>
        <p:spPr>
          <a:xfrm>
            <a:off x="11027529" y="4599688"/>
            <a:ext cx="411480" cy="411480"/>
          </a:xfrm>
          <a:prstGeom prst="ellipse">
            <a:avLst/>
          </a:prstGeom>
          <a:solidFill>
            <a:schemeClr val="accent2"/>
          </a:solidFill>
          <a:ln w="28575">
            <a:solidFill>
              <a:schemeClr val="tx1"/>
            </a:solidFill>
          </a:ln>
          <a:effectLst/>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r>
              <a:rPr lang="en-US" b="1">
                <a:solidFill>
                  <a:schemeClr val="bg1"/>
                </a:solidFill>
                <a:latin typeface="Segoe UI"/>
                <a:cs typeface="Segoe UI"/>
              </a:rPr>
              <a:t>4</a:t>
            </a:r>
            <a:endParaRPr lang="en-US" b="1">
              <a:solidFill>
                <a:schemeClr val="bg1"/>
              </a:solidFill>
              <a:latin typeface="Segoe UI" panose="020B0502040204020203" pitchFamily="34" charset="0"/>
              <a:cs typeface="Segoe UI" panose="020B0502040204020203" pitchFamily="34" charset="0"/>
            </a:endParaRPr>
          </a:p>
        </p:txBody>
      </p:sp>
      <p:sp>
        <p:nvSpPr>
          <p:cNvPr id="109" name="TextBox 108">
            <a:extLst>
              <a:ext uri="{FF2B5EF4-FFF2-40B4-BE49-F238E27FC236}">
                <a16:creationId xmlns:a16="http://schemas.microsoft.com/office/drawing/2014/main" id="{6FBD6ECF-28D9-40D6-95E6-5DB6E45027FC}"/>
              </a:ext>
            </a:extLst>
          </p:cNvPr>
          <p:cNvSpPr txBox="1"/>
          <p:nvPr/>
        </p:nvSpPr>
        <p:spPr>
          <a:xfrm>
            <a:off x="7121365" y="4883685"/>
            <a:ext cx="4708153" cy="990015"/>
          </a:xfrm>
          <a:prstGeom prst="rect">
            <a:avLst/>
          </a:prstGeom>
          <a:noFill/>
        </p:spPr>
        <p:txBody>
          <a:bodyPr wrap="square" rtlCol="0">
            <a:spAutoFit/>
          </a:bodyPr>
          <a:lstStyle/>
          <a:p>
            <a:pPr>
              <a:lnSpc>
                <a:spcPts val="1399"/>
              </a:lnSpc>
            </a:pPr>
            <a:r>
              <a:rPr lang="en-US" sz="1400" dirty="0">
                <a:latin typeface="+mj-lt"/>
              </a:rPr>
              <a:t>Provide outreach to at-home individuals and their caregivers. Educate public on developments and progress. Engage external partners (churches, organizations, HMP groups, etc.) to help support and accelerate vaccine-at-home program.</a:t>
            </a:r>
            <a:endParaRPr lang="en-US" sz="1400">
              <a:latin typeface="+mj-lt"/>
            </a:endParaRPr>
          </a:p>
        </p:txBody>
      </p:sp>
      <p:cxnSp>
        <p:nvCxnSpPr>
          <p:cNvPr id="60" name="Connector: Elbow 17">
            <a:extLst>
              <a:ext uri="{FF2B5EF4-FFF2-40B4-BE49-F238E27FC236}">
                <a16:creationId xmlns:a16="http://schemas.microsoft.com/office/drawing/2014/main" id="{687E5846-E891-434F-9F93-B55E960E38F6}"/>
              </a:ext>
            </a:extLst>
          </p:cNvPr>
          <p:cNvCxnSpPr>
            <a:cxnSpLocks/>
            <a:stCxn id="75" idx="0"/>
            <a:endCxn id="55" idx="2"/>
          </p:cNvCxnSpPr>
          <p:nvPr/>
        </p:nvCxnSpPr>
        <p:spPr>
          <a:xfrm rot="5400000" flipH="1" flipV="1">
            <a:off x="7384895" y="971096"/>
            <a:ext cx="1182337" cy="3993399"/>
          </a:xfrm>
          <a:prstGeom prst="bentConnector2">
            <a:avLst/>
          </a:prstGeom>
          <a:ln w="19050">
            <a:solidFill>
              <a:srgbClr val="FF6D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43826765-84F1-43CF-84DD-6AADDAEAC498}"/>
              </a:ext>
            </a:extLst>
          </p:cNvPr>
          <p:cNvSpPr txBox="1"/>
          <p:nvPr/>
        </p:nvSpPr>
        <p:spPr>
          <a:xfrm>
            <a:off x="6173326" y="2478996"/>
            <a:ext cx="3635576" cy="897682"/>
          </a:xfrm>
          <a:prstGeom prst="rect">
            <a:avLst/>
          </a:prstGeom>
          <a:noFill/>
        </p:spPr>
        <p:txBody>
          <a:bodyPr wrap="square" lIns="0" tIns="0" rIns="0" bIns="0" rtlCol="0">
            <a:spAutoFit/>
          </a:bodyPr>
          <a:lstStyle/>
          <a:p>
            <a:pPr>
              <a:lnSpc>
                <a:spcPts val="1399"/>
              </a:lnSpc>
            </a:pPr>
            <a:r>
              <a:rPr lang="en-US" sz="1400" dirty="0">
                <a:latin typeface="+mj-lt"/>
              </a:rPr>
              <a:t>North Carolina Department of Health and Human Services along with the </a:t>
            </a:r>
            <a:r>
              <a:rPr lang="en-US" sz="1400" b="1" dirty="0">
                <a:latin typeface="+mj-lt"/>
              </a:rPr>
              <a:t>Piedmont Triad Regional Council (PTRC) </a:t>
            </a:r>
            <a:r>
              <a:rPr lang="en-US" sz="1400" dirty="0">
                <a:latin typeface="+mj-lt"/>
              </a:rPr>
              <a:t>partnered to form an operational team to identify, support and vaccinate at-home individuals.</a:t>
            </a:r>
          </a:p>
        </p:txBody>
      </p:sp>
      <p:pic>
        <p:nvPicPr>
          <p:cNvPr id="62" name="Picture 61">
            <a:extLst>
              <a:ext uri="{FF2B5EF4-FFF2-40B4-BE49-F238E27FC236}">
                <a16:creationId xmlns:a16="http://schemas.microsoft.com/office/drawing/2014/main" id="{92EE36A1-472A-4758-843B-A41F407A7E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5280" y="3894049"/>
            <a:ext cx="800957" cy="800957"/>
          </a:xfrm>
          <a:prstGeom prst="rect">
            <a:avLst/>
          </a:prstGeom>
        </p:spPr>
      </p:pic>
      <p:grpSp>
        <p:nvGrpSpPr>
          <p:cNvPr id="13" name="Group 12">
            <a:extLst>
              <a:ext uri="{FF2B5EF4-FFF2-40B4-BE49-F238E27FC236}">
                <a16:creationId xmlns:a16="http://schemas.microsoft.com/office/drawing/2014/main" id="{85A2713E-8F65-40CD-9775-B6D8127DB34E}"/>
              </a:ext>
            </a:extLst>
          </p:cNvPr>
          <p:cNvGrpSpPr/>
          <p:nvPr/>
        </p:nvGrpSpPr>
        <p:grpSpPr>
          <a:xfrm>
            <a:off x="5533246" y="5169823"/>
            <a:ext cx="1280160" cy="1278173"/>
            <a:chOff x="80240" y="4085953"/>
            <a:chExt cx="1280160" cy="1278173"/>
          </a:xfrm>
        </p:grpSpPr>
        <p:sp>
          <p:nvSpPr>
            <p:cNvPr id="82" name="Oval 81">
              <a:extLst>
                <a:ext uri="{FF2B5EF4-FFF2-40B4-BE49-F238E27FC236}">
                  <a16:creationId xmlns:a16="http://schemas.microsoft.com/office/drawing/2014/main" id="{9E427825-613D-4AF4-8987-7FB2CB4F9F4B}"/>
                </a:ext>
              </a:extLst>
            </p:cNvPr>
            <p:cNvSpPr/>
            <p:nvPr/>
          </p:nvSpPr>
          <p:spPr>
            <a:xfrm>
              <a:off x="80240" y="4085953"/>
              <a:ext cx="1280160" cy="1278173"/>
            </a:xfrm>
            <a:prstGeom prst="ellipse">
              <a:avLst/>
            </a:prstGeom>
            <a:noFill/>
            <a:ln w="9525" cap="flat" cmpd="sng" algn="ctr">
              <a:solidFill>
                <a:srgbClr val="2E2E38">
                  <a:lumMod val="60000"/>
                  <a:lumOff val="40000"/>
                </a:srgbClr>
              </a:solidFill>
              <a:prstDash val="dash"/>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mj-lt"/>
                <a:ea typeface="+mn-ea"/>
                <a:cs typeface="+mn-cs"/>
              </a:endParaRPr>
            </a:p>
          </p:txBody>
        </p:sp>
        <p:grpSp>
          <p:nvGrpSpPr>
            <p:cNvPr id="12" name="Group 11">
              <a:extLst>
                <a:ext uri="{FF2B5EF4-FFF2-40B4-BE49-F238E27FC236}">
                  <a16:creationId xmlns:a16="http://schemas.microsoft.com/office/drawing/2014/main" id="{4B996D8D-D712-4A10-ACFF-6F7859FC77BE}"/>
                </a:ext>
              </a:extLst>
            </p:cNvPr>
            <p:cNvGrpSpPr/>
            <p:nvPr/>
          </p:nvGrpSpPr>
          <p:grpSpPr>
            <a:xfrm>
              <a:off x="282065" y="4303960"/>
              <a:ext cx="932559" cy="962172"/>
              <a:chOff x="282065" y="4303960"/>
              <a:chExt cx="932559" cy="962172"/>
            </a:xfrm>
          </p:grpSpPr>
          <p:sp>
            <p:nvSpPr>
              <p:cNvPr id="83" name="TextBox 82">
                <a:extLst>
                  <a:ext uri="{FF2B5EF4-FFF2-40B4-BE49-F238E27FC236}">
                    <a16:creationId xmlns:a16="http://schemas.microsoft.com/office/drawing/2014/main" id="{5CCF9BF9-142C-4984-A869-D2767F1C3575}"/>
                  </a:ext>
                </a:extLst>
              </p:cNvPr>
              <p:cNvSpPr txBox="1"/>
              <p:nvPr/>
            </p:nvSpPr>
            <p:spPr>
              <a:xfrm>
                <a:off x="291339" y="4303960"/>
                <a:ext cx="870774" cy="130805"/>
              </a:xfrm>
              <a:prstGeom prst="rect">
                <a:avLst/>
              </a:prstGeom>
              <a:noFill/>
            </p:spPr>
            <p:txBody>
              <a:bodyPr wrap="square" lIns="0" tIns="0" rIns="0" bIns="0" rtlCol="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000" b="1" i="0" u="none" strike="noStrike" kern="0" cap="none" spc="0" normalizeH="0" baseline="0" noProof="0">
                    <a:ln>
                      <a:noFill/>
                    </a:ln>
                    <a:solidFill>
                      <a:srgbClr val="2E2E38"/>
                    </a:solidFill>
                    <a:effectLst/>
                    <a:uLnTx/>
                    <a:uFillTx/>
                    <a:latin typeface="+mj-lt"/>
                  </a:rPr>
                  <a:t>Equity</a:t>
                </a:r>
              </a:p>
            </p:txBody>
          </p:sp>
          <p:pic>
            <p:nvPicPr>
              <p:cNvPr id="78" name="Graphic 77">
                <a:extLst>
                  <a:ext uri="{FF2B5EF4-FFF2-40B4-BE49-F238E27FC236}">
                    <a16:creationId xmlns:a16="http://schemas.microsoft.com/office/drawing/2014/main" id="{DFA7958A-B667-42D1-A9F2-CC1CFC4D754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5687" y="4460353"/>
                <a:ext cx="408937" cy="408937"/>
              </a:xfrm>
              <a:prstGeom prst="rect">
                <a:avLst/>
              </a:prstGeom>
            </p:spPr>
          </p:pic>
          <p:pic>
            <p:nvPicPr>
              <p:cNvPr id="79" name="Graphic 78">
                <a:extLst>
                  <a:ext uri="{FF2B5EF4-FFF2-40B4-BE49-F238E27FC236}">
                    <a16:creationId xmlns:a16="http://schemas.microsoft.com/office/drawing/2014/main" id="{3AD3CCDC-F3D1-407C-9AD2-7A4478407D5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9890" y="4842186"/>
                <a:ext cx="411480" cy="411480"/>
              </a:xfrm>
              <a:prstGeom prst="rect">
                <a:avLst/>
              </a:prstGeom>
            </p:spPr>
          </p:pic>
          <p:pic>
            <p:nvPicPr>
              <p:cNvPr id="92" name="Graphic 91">
                <a:extLst>
                  <a:ext uri="{FF2B5EF4-FFF2-40B4-BE49-F238E27FC236}">
                    <a16:creationId xmlns:a16="http://schemas.microsoft.com/office/drawing/2014/main" id="{19B814B9-8926-4333-9640-0B2C1DABE4C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2065" y="4459081"/>
                <a:ext cx="411481" cy="411481"/>
              </a:xfrm>
              <a:prstGeom prst="rect">
                <a:avLst/>
              </a:prstGeom>
            </p:spPr>
          </p:pic>
          <p:pic>
            <p:nvPicPr>
              <p:cNvPr id="100" name="Graphic 99">
                <a:extLst>
                  <a:ext uri="{FF2B5EF4-FFF2-40B4-BE49-F238E27FC236}">
                    <a16:creationId xmlns:a16="http://schemas.microsoft.com/office/drawing/2014/main" id="{37BF07F3-36AA-4E47-A040-156DF84F481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75914" y="4854652"/>
                <a:ext cx="411480" cy="411480"/>
              </a:xfrm>
              <a:prstGeom prst="rect">
                <a:avLst/>
              </a:prstGeom>
            </p:spPr>
          </p:pic>
        </p:grpSp>
      </p:grpSp>
      <p:sp>
        <p:nvSpPr>
          <p:cNvPr id="57" name="Oval 56">
            <a:extLst>
              <a:ext uri="{FF2B5EF4-FFF2-40B4-BE49-F238E27FC236}">
                <a16:creationId xmlns:a16="http://schemas.microsoft.com/office/drawing/2014/main" id="{F660E965-4777-B14E-850F-8F84CEFC810C}"/>
              </a:ext>
            </a:extLst>
          </p:cNvPr>
          <p:cNvSpPr/>
          <p:nvPr/>
        </p:nvSpPr>
        <p:spPr>
          <a:xfrm>
            <a:off x="948920" y="2174771"/>
            <a:ext cx="411480" cy="411480"/>
          </a:xfrm>
          <a:prstGeom prst="ellipse">
            <a:avLst/>
          </a:prstGeom>
          <a:solidFill>
            <a:schemeClr val="accent6"/>
          </a:solidFill>
          <a:ln w="28575">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799" b="1">
                <a:solidFill>
                  <a:schemeClr val="bg1"/>
                </a:solidFill>
                <a:latin typeface="Segoe UI" panose="020B0502040204020203" pitchFamily="34" charset="0"/>
                <a:cs typeface="Segoe UI" panose="020B0502040204020203" pitchFamily="34" charset="0"/>
              </a:rPr>
              <a:t>1</a:t>
            </a:r>
          </a:p>
        </p:txBody>
      </p:sp>
      <p:sp>
        <p:nvSpPr>
          <p:cNvPr id="55" name="Oval 54">
            <a:extLst>
              <a:ext uri="{FF2B5EF4-FFF2-40B4-BE49-F238E27FC236}">
                <a16:creationId xmlns:a16="http://schemas.microsoft.com/office/drawing/2014/main" id="{8D98438F-A501-4A2D-B069-25E0E7C62B45}"/>
              </a:ext>
            </a:extLst>
          </p:cNvPr>
          <p:cNvSpPr/>
          <p:nvPr/>
        </p:nvSpPr>
        <p:spPr>
          <a:xfrm>
            <a:off x="9972763" y="2170886"/>
            <a:ext cx="411480" cy="411480"/>
          </a:xfrm>
          <a:prstGeom prst="ellipse">
            <a:avLst/>
          </a:prstGeom>
          <a:solidFill>
            <a:srgbClr val="FF6D00"/>
          </a:solidFill>
          <a:ln w="28575" cap="flat" cmpd="sng" algn="ctr">
            <a:solidFill>
              <a:srgbClr val="2E2E38"/>
            </a:solidFill>
            <a:prstDash val="solid"/>
          </a:ln>
          <a:effectLst/>
        </p:spPr>
        <p:txBody>
          <a:bodyPr rtlCol="0" anchor="ctr"/>
          <a:lstStyle/>
          <a:p>
            <a:pPr algn="ctr"/>
            <a:r>
              <a:rPr lang="en-US" b="1" kern="0">
                <a:latin typeface="Segoe UI" panose="020B0502040204020203" pitchFamily="34" charset="0"/>
                <a:cs typeface="Segoe UI" panose="020B0502040204020203" pitchFamily="34" charset="0"/>
              </a:rPr>
              <a:t>2</a:t>
            </a:r>
          </a:p>
        </p:txBody>
      </p:sp>
      <p:pic>
        <p:nvPicPr>
          <p:cNvPr id="44" name="Picture 43">
            <a:extLst>
              <a:ext uri="{FF2B5EF4-FFF2-40B4-BE49-F238E27FC236}">
                <a16:creationId xmlns:a16="http://schemas.microsoft.com/office/drawing/2014/main" id="{92645FC0-7F52-4C88-A1E0-C6298B85077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3682" y="2136082"/>
            <a:ext cx="525845" cy="525845"/>
          </a:xfrm>
          <a:prstGeom prst="rect">
            <a:avLst/>
          </a:prstGeom>
        </p:spPr>
      </p:pic>
      <p:cxnSp>
        <p:nvCxnSpPr>
          <p:cNvPr id="64" name="Straight Arrow Connector 63">
            <a:extLst>
              <a:ext uri="{FF2B5EF4-FFF2-40B4-BE49-F238E27FC236}">
                <a16:creationId xmlns:a16="http://schemas.microsoft.com/office/drawing/2014/main" id="{7F6BC886-BD2E-4E0E-97AB-D36909A4532C}"/>
              </a:ext>
            </a:extLst>
          </p:cNvPr>
          <p:cNvCxnSpPr>
            <a:cxnSpLocks/>
            <a:endCxn id="108" idx="2"/>
          </p:cNvCxnSpPr>
          <p:nvPr/>
        </p:nvCxnSpPr>
        <p:spPr>
          <a:xfrm flipV="1">
            <a:off x="7212820" y="4805428"/>
            <a:ext cx="3814709" cy="10014"/>
          </a:xfrm>
          <a:prstGeom prst="straightConnector1">
            <a:avLst/>
          </a:prstGeom>
          <a:ln w="19050">
            <a:solidFill>
              <a:srgbClr val="84ACB6"/>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1DE2969-4F89-4DEE-93AE-6F6EE8CE0855}"/>
              </a:ext>
            </a:extLst>
          </p:cNvPr>
          <p:cNvCxnSpPr>
            <a:cxnSpLocks/>
            <a:stCxn id="28" idx="6"/>
          </p:cNvCxnSpPr>
          <p:nvPr/>
        </p:nvCxnSpPr>
        <p:spPr>
          <a:xfrm flipV="1">
            <a:off x="824988" y="4821458"/>
            <a:ext cx="4389120" cy="14974"/>
          </a:xfrm>
          <a:prstGeom prst="straightConnector1">
            <a:avLst/>
          </a:prstGeom>
          <a:ln w="1905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AA5CE3-0F58-46CC-8A83-A1E75BB3A0B7}"/>
              </a:ext>
            </a:extLst>
          </p:cNvPr>
          <p:cNvSpPr txBox="1"/>
          <p:nvPr/>
        </p:nvSpPr>
        <p:spPr>
          <a:xfrm>
            <a:off x="3115367" y="875438"/>
            <a:ext cx="6149931" cy="1354217"/>
          </a:xfrm>
          <a:prstGeom prst="rect">
            <a:avLst/>
          </a:prstGeom>
          <a:noFill/>
        </p:spPr>
        <p:txBody>
          <a:bodyPr wrap="square" rtlCol="0">
            <a:spAutoFit/>
          </a:bodyPr>
          <a:lstStyle/>
          <a:p>
            <a:pPr algn="ctr"/>
            <a:r>
              <a:rPr lang="en-US" dirty="0">
                <a:hlinkClick r:id="rId19"/>
              </a:rPr>
              <a:t>Piedmont Triad Regional Council at-home vaccination landing page </a:t>
            </a:r>
            <a:endParaRPr lang="en-US" dirty="0"/>
          </a:p>
          <a:p>
            <a:pPr algn="ctr"/>
            <a:r>
              <a:rPr lang="en-US" dirty="0"/>
              <a:t>Hotline to schedule an appointment: 866-303-0026</a:t>
            </a:r>
          </a:p>
          <a:p>
            <a:pPr algn="ctr"/>
            <a:r>
              <a:rPr lang="en-US" dirty="0"/>
              <a:t>Self-serve </a:t>
            </a:r>
            <a:r>
              <a:rPr lang="en-US" dirty="0">
                <a:hlinkClick r:id="rId20"/>
              </a:rPr>
              <a:t>Webform</a:t>
            </a:r>
            <a:r>
              <a:rPr lang="en-US" dirty="0"/>
              <a:t> to make an appointment</a:t>
            </a:r>
          </a:p>
          <a:p>
            <a:endParaRPr lang="en-US" sz="1000" dirty="0">
              <a:latin typeface="Franklin Gothic Book" panose="020B0503020102020204" pitchFamily="34" charset="0"/>
            </a:endParaRPr>
          </a:p>
        </p:txBody>
      </p:sp>
      <p:pic>
        <p:nvPicPr>
          <p:cNvPr id="4" name="Picture 3">
            <a:extLst>
              <a:ext uri="{FF2B5EF4-FFF2-40B4-BE49-F238E27FC236}">
                <a16:creationId xmlns:a16="http://schemas.microsoft.com/office/drawing/2014/main" id="{44EF980B-1B0E-40E1-A15B-394904AEA95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808902" y="2665384"/>
            <a:ext cx="1510669" cy="1069310"/>
          </a:xfrm>
          <a:prstGeom prst="rect">
            <a:avLst/>
          </a:prstGeom>
        </p:spPr>
      </p:pic>
    </p:spTree>
    <p:extLst>
      <p:ext uri="{BB962C8B-B14F-4D97-AF65-F5344CB8AC3E}">
        <p14:creationId xmlns:p14="http://schemas.microsoft.com/office/powerpoint/2010/main" val="97164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9A548A6-29E1-47A0-A689-481EC8107CB7}"/>
              </a:ext>
            </a:extLst>
          </p:cNvPr>
          <p:cNvSpPr/>
          <p:nvPr/>
        </p:nvSpPr>
        <p:spPr>
          <a:xfrm>
            <a:off x="752433" y="4353710"/>
            <a:ext cx="2614865" cy="184880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827DD-4C94-4137-A7E5-373B45A8F86D}"/>
              </a:ext>
            </a:extLst>
          </p:cNvPr>
          <p:cNvSpPr>
            <a:spLocks noGrp="1"/>
          </p:cNvSpPr>
          <p:nvPr>
            <p:ph type="title"/>
          </p:nvPr>
        </p:nvSpPr>
        <p:spPr/>
        <p:txBody>
          <a:bodyPr/>
          <a:lstStyle/>
          <a:p>
            <a:r>
              <a:rPr lang="en-US" dirty="0"/>
              <a:t>Vaccine-at-home (</a:t>
            </a:r>
            <a:r>
              <a:rPr lang="en-US" cap="none" dirty="0" err="1"/>
              <a:t>VaH</a:t>
            </a:r>
            <a:r>
              <a:rPr lang="en-US" dirty="0"/>
              <a:t>) Referral process</a:t>
            </a:r>
          </a:p>
        </p:txBody>
      </p:sp>
      <p:pic>
        <p:nvPicPr>
          <p:cNvPr id="4" name="Graphic 3" descr="Needle">
            <a:extLst>
              <a:ext uri="{FF2B5EF4-FFF2-40B4-BE49-F238E27FC236}">
                <a16:creationId xmlns:a16="http://schemas.microsoft.com/office/drawing/2014/main" id="{4A8EF43D-EB2A-4FD8-9982-34497F2581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5327" y="2099005"/>
            <a:ext cx="914400" cy="914400"/>
          </a:xfrm>
          <a:prstGeom prst="rect">
            <a:avLst/>
          </a:prstGeom>
        </p:spPr>
      </p:pic>
      <p:pic>
        <p:nvPicPr>
          <p:cNvPr id="6" name="Graphic 5" descr="Database">
            <a:extLst>
              <a:ext uri="{FF2B5EF4-FFF2-40B4-BE49-F238E27FC236}">
                <a16:creationId xmlns:a16="http://schemas.microsoft.com/office/drawing/2014/main" id="{3048261C-E51D-42EC-B4AA-A40BE9660B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17110" y="2035374"/>
            <a:ext cx="914400" cy="914400"/>
          </a:xfrm>
          <a:prstGeom prst="rect">
            <a:avLst/>
          </a:prstGeom>
        </p:spPr>
      </p:pic>
      <p:pic>
        <p:nvPicPr>
          <p:cNvPr id="8" name="Graphic 7" descr="Telephone">
            <a:extLst>
              <a:ext uri="{FF2B5EF4-FFF2-40B4-BE49-F238E27FC236}">
                <a16:creationId xmlns:a16="http://schemas.microsoft.com/office/drawing/2014/main" id="{B5D0FF7D-221E-4F14-95D3-446800ACE4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5702" y="2812859"/>
            <a:ext cx="914400" cy="914400"/>
          </a:xfrm>
          <a:prstGeom prst="rect">
            <a:avLst/>
          </a:prstGeom>
        </p:spPr>
      </p:pic>
      <p:pic>
        <p:nvPicPr>
          <p:cNvPr id="10" name="Graphic 9" descr="Call center">
            <a:extLst>
              <a:ext uri="{FF2B5EF4-FFF2-40B4-BE49-F238E27FC236}">
                <a16:creationId xmlns:a16="http://schemas.microsoft.com/office/drawing/2014/main" id="{221023D6-B2B2-476A-8BB3-57A427457A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7261" y="4637098"/>
            <a:ext cx="914400" cy="914400"/>
          </a:xfrm>
          <a:prstGeom prst="rect">
            <a:avLst/>
          </a:prstGeom>
        </p:spPr>
      </p:pic>
      <p:pic>
        <p:nvPicPr>
          <p:cNvPr id="12" name="Graphic 11" descr="Internet">
            <a:extLst>
              <a:ext uri="{FF2B5EF4-FFF2-40B4-BE49-F238E27FC236}">
                <a16:creationId xmlns:a16="http://schemas.microsoft.com/office/drawing/2014/main" id="{624A808E-B3E8-4687-B50D-A292875EA7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93001" y="1248236"/>
            <a:ext cx="914400" cy="914400"/>
          </a:xfrm>
          <a:prstGeom prst="rect">
            <a:avLst/>
          </a:prstGeom>
        </p:spPr>
      </p:pic>
      <p:pic>
        <p:nvPicPr>
          <p:cNvPr id="14" name="Graphic 13" descr="Flip calendar">
            <a:extLst>
              <a:ext uri="{FF2B5EF4-FFF2-40B4-BE49-F238E27FC236}">
                <a16:creationId xmlns:a16="http://schemas.microsoft.com/office/drawing/2014/main" id="{A5BA852A-E26C-4A39-885B-6EF8D85FD56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41219" y="2032071"/>
            <a:ext cx="914400" cy="914400"/>
          </a:xfrm>
          <a:prstGeom prst="rect">
            <a:avLst/>
          </a:prstGeom>
        </p:spPr>
      </p:pic>
      <p:sp>
        <p:nvSpPr>
          <p:cNvPr id="15" name="TextBox 14">
            <a:extLst>
              <a:ext uri="{FF2B5EF4-FFF2-40B4-BE49-F238E27FC236}">
                <a16:creationId xmlns:a16="http://schemas.microsoft.com/office/drawing/2014/main" id="{AA636A6D-59CF-455F-B95A-7B8DD04ADF46}"/>
              </a:ext>
            </a:extLst>
          </p:cNvPr>
          <p:cNvSpPr txBox="1"/>
          <p:nvPr/>
        </p:nvSpPr>
        <p:spPr>
          <a:xfrm>
            <a:off x="1021203" y="1044513"/>
            <a:ext cx="2155649" cy="369332"/>
          </a:xfrm>
          <a:prstGeom prst="rect">
            <a:avLst/>
          </a:prstGeom>
          <a:noFill/>
        </p:spPr>
        <p:txBody>
          <a:bodyPr wrap="square" rtlCol="0">
            <a:spAutoFit/>
          </a:bodyPr>
          <a:lstStyle/>
          <a:p>
            <a:pPr algn="ctr"/>
            <a:r>
              <a:rPr lang="en-US" b="1" dirty="0">
                <a:latin typeface="+mj-lt"/>
              </a:rPr>
              <a:t>1. Intake Request</a:t>
            </a:r>
          </a:p>
        </p:txBody>
      </p:sp>
      <p:sp>
        <p:nvSpPr>
          <p:cNvPr id="16" name="TextBox 15">
            <a:extLst>
              <a:ext uri="{FF2B5EF4-FFF2-40B4-BE49-F238E27FC236}">
                <a16:creationId xmlns:a16="http://schemas.microsoft.com/office/drawing/2014/main" id="{BEBB6DE9-B0B4-4964-B2FF-D13FA321F22B}"/>
              </a:ext>
            </a:extLst>
          </p:cNvPr>
          <p:cNvSpPr txBox="1"/>
          <p:nvPr/>
        </p:nvSpPr>
        <p:spPr>
          <a:xfrm>
            <a:off x="1042146" y="2081590"/>
            <a:ext cx="2016108" cy="830997"/>
          </a:xfrm>
          <a:prstGeom prst="rect">
            <a:avLst/>
          </a:prstGeom>
          <a:noFill/>
        </p:spPr>
        <p:txBody>
          <a:bodyPr wrap="square" rtlCol="0">
            <a:spAutoFit/>
          </a:bodyPr>
          <a:lstStyle/>
          <a:p>
            <a:pPr algn="ctr"/>
            <a:r>
              <a:rPr lang="en-US" sz="1600" dirty="0">
                <a:latin typeface="Franklin Gothic Book" panose="020B0503020102020204" pitchFamily="34" charset="0"/>
              </a:rPr>
              <a:t>Requestor may enter </a:t>
            </a:r>
            <a:r>
              <a:rPr lang="en-US" sz="1600" dirty="0" err="1">
                <a:latin typeface="Franklin Gothic Book" panose="020B0503020102020204" pitchFamily="34" charset="0"/>
              </a:rPr>
              <a:t>VaH</a:t>
            </a:r>
            <a:r>
              <a:rPr lang="en-US" sz="1600" dirty="0">
                <a:latin typeface="Franklin Gothic Book" panose="020B0503020102020204" pitchFamily="34" charset="0"/>
              </a:rPr>
              <a:t> request via </a:t>
            </a:r>
            <a:r>
              <a:rPr lang="en-US" sz="1600" dirty="0">
                <a:latin typeface="Franklin Gothic Book" panose="020B0503020102020204" pitchFamily="34" charset="0"/>
                <a:hlinkClick r:id="rId14"/>
              </a:rPr>
              <a:t>WEBFORM</a:t>
            </a:r>
            <a:endParaRPr lang="en-US" sz="1600" dirty="0">
              <a:latin typeface="Franklin Gothic Book" panose="020B0503020102020204" pitchFamily="34" charset="0"/>
            </a:endParaRPr>
          </a:p>
        </p:txBody>
      </p:sp>
      <p:sp>
        <p:nvSpPr>
          <p:cNvPr id="17" name="TextBox 16">
            <a:extLst>
              <a:ext uri="{FF2B5EF4-FFF2-40B4-BE49-F238E27FC236}">
                <a16:creationId xmlns:a16="http://schemas.microsoft.com/office/drawing/2014/main" id="{E5595E30-0FCC-4238-8063-4302DE511C13}"/>
              </a:ext>
            </a:extLst>
          </p:cNvPr>
          <p:cNvSpPr txBox="1"/>
          <p:nvPr/>
        </p:nvSpPr>
        <p:spPr>
          <a:xfrm>
            <a:off x="539381" y="3729758"/>
            <a:ext cx="3021637" cy="584775"/>
          </a:xfrm>
          <a:prstGeom prst="rect">
            <a:avLst/>
          </a:prstGeom>
          <a:noFill/>
        </p:spPr>
        <p:txBody>
          <a:bodyPr wrap="square" rtlCol="0">
            <a:spAutoFit/>
          </a:bodyPr>
          <a:lstStyle/>
          <a:p>
            <a:pPr algn="ctr"/>
            <a:r>
              <a:rPr lang="en-US" sz="1600" dirty="0">
                <a:latin typeface="Franklin Gothic Book" panose="020B0503020102020204" pitchFamily="34" charset="0"/>
              </a:rPr>
              <a:t>Requestor may call </a:t>
            </a:r>
            <a:r>
              <a:rPr lang="en-US" sz="1600" dirty="0" err="1">
                <a:latin typeface="Franklin Gothic Book" panose="020B0503020102020204" pitchFamily="34" charset="0"/>
              </a:rPr>
              <a:t>VaH</a:t>
            </a:r>
            <a:r>
              <a:rPr lang="en-US" sz="1600" dirty="0">
                <a:latin typeface="Franklin Gothic Book" panose="020B0503020102020204" pitchFamily="34" charset="0"/>
              </a:rPr>
              <a:t> request hotline at </a:t>
            </a:r>
            <a:r>
              <a:rPr lang="en-US" sz="1600" dirty="0"/>
              <a:t>866-303-0026</a:t>
            </a:r>
          </a:p>
        </p:txBody>
      </p:sp>
      <p:sp>
        <p:nvSpPr>
          <p:cNvPr id="18" name="TextBox 17">
            <a:extLst>
              <a:ext uri="{FF2B5EF4-FFF2-40B4-BE49-F238E27FC236}">
                <a16:creationId xmlns:a16="http://schemas.microsoft.com/office/drawing/2014/main" id="{914CA956-447D-4BED-B159-0188E2E90F88}"/>
              </a:ext>
            </a:extLst>
          </p:cNvPr>
          <p:cNvSpPr txBox="1"/>
          <p:nvPr/>
        </p:nvSpPr>
        <p:spPr>
          <a:xfrm>
            <a:off x="643886" y="5535414"/>
            <a:ext cx="2831957" cy="646331"/>
          </a:xfrm>
          <a:prstGeom prst="rect">
            <a:avLst/>
          </a:prstGeom>
          <a:noFill/>
        </p:spPr>
        <p:txBody>
          <a:bodyPr wrap="square" rtlCol="0">
            <a:spAutoFit/>
          </a:bodyPr>
          <a:lstStyle/>
          <a:p>
            <a:pPr algn="ctr"/>
            <a:r>
              <a:rPr lang="en-US" sz="1200" dirty="0">
                <a:latin typeface="Franklin Gothic Book" panose="020B0503020102020204" pitchFamily="34" charset="0"/>
              </a:rPr>
              <a:t>Requestor may call DHHS call center</a:t>
            </a:r>
          </a:p>
          <a:p>
            <a:pPr algn="ctr"/>
            <a:r>
              <a:rPr lang="en-US" sz="1200" dirty="0">
                <a:latin typeface="Franklin Gothic Book" panose="020B0503020102020204" pitchFamily="34" charset="0"/>
              </a:rPr>
              <a:t> Call center agent will enter info into webform or provide </a:t>
            </a:r>
            <a:r>
              <a:rPr lang="en-US" sz="1200" dirty="0" err="1">
                <a:latin typeface="Franklin Gothic Book" panose="020B0503020102020204" pitchFamily="34" charset="0"/>
              </a:rPr>
              <a:t>VaH</a:t>
            </a:r>
            <a:r>
              <a:rPr lang="en-US" sz="1200" dirty="0">
                <a:latin typeface="Franklin Gothic Book" panose="020B0503020102020204" pitchFamily="34" charset="0"/>
              </a:rPr>
              <a:t> </a:t>
            </a:r>
            <a:r>
              <a:rPr lang="en-US" sz="1200" dirty="0"/>
              <a:t>hotline </a:t>
            </a:r>
            <a:r>
              <a:rPr lang="en-US" sz="1200" dirty="0">
                <a:latin typeface="Franklin Gothic Book" panose="020B0503020102020204" pitchFamily="34" charset="0"/>
              </a:rPr>
              <a:t>number </a:t>
            </a:r>
          </a:p>
        </p:txBody>
      </p:sp>
      <p:pic>
        <p:nvPicPr>
          <p:cNvPr id="20" name="Graphic 19" descr="Internet">
            <a:extLst>
              <a:ext uri="{FF2B5EF4-FFF2-40B4-BE49-F238E27FC236}">
                <a16:creationId xmlns:a16="http://schemas.microsoft.com/office/drawing/2014/main" id="{98659629-C5F2-4EB7-829A-D83C0BD412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20135" y="4575658"/>
            <a:ext cx="465657" cy="465657"/>
          </a:xfrm>
          <a:prstGeom prst="rect">
            <a:avLst/>
          </a:prstGeom>
        </p:spPr>
      </p:pic>
      <p:pic>
        <p:nvPicPr>
          <p:cNvPr id="21" name="Graphic 20" descr="Telephone">
            <a:extLst>
              <a:ext uri="{FF2B5EF4-FFF2-40B4-BE49-F238E27FC236}">
                <a16:creationId xmlns:a16="http://schemas.microsoft.com/office/drawing/2014/main" id="{623CDEEA-8EC0-485F-BAEC-F603BC0ACE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11195" y="5177754"/>
            <a:ext cx="465657" cy="465657"/>
          </a:xfrm>
          <a:prstGeom prst="rect">
            <a:avLst/>
          </a:prstGeom>
        </p:spPr>
      </p:pic>
      <p:cxnSp>
        <p:nvCxnSpPr>
          <p:cNvPr id="23" name="Straight Arrow Connector 22">
            <a:extLst>
              <a:ext uri="{FF2B5EF4-FFF2-40B4-BE49-F238E27FC236}">
                <a16:creationId xmlns:a16="http://schemas.microsoft.com/office/drawing/2014/main" id="{47517ED2-1AE1-46BB-B69C-416020D0B280}"/>
              </a:ext>
            </a:extLst>
          </p:cNvPr>
          <p:cNvCxnSpPr>
            <a:cxnSpLocks/>
          </p:cNvCxnSpPr>
          <p:nvPr/>
        </p:nvCxnSpPr>
        <p:spPr>
          <a:xfrm flipV="1">
            <a:off x="1893975" y="4810334"/>
            <a:ext cx="759510" cy="283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98699C2-F201-4ED4-BF19-6542506D1F4E}"/>
              </a:ext>
            </a:extLst>
          </p:cNvPr>
          <p:cNvCxnSpPr>
            <a:cxnSpLocks/>
          </p:cNvCxnSpPr>
          <p:nvPr/>
        </p:nvCxnSpPr>
        <p:spPr>
          <a:xfrm>
            <a:off x="1868981" y="5094298"/>
            <a:ext cx="756679" cy="316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7E9745B-ADDD-410A-BEAF-58BA237A500C}"/>
              </a:ext>
            </a:extLst>
          </p:cNvPr>
          <p:cNvSpPr txBox="1"/>
          <p:nvPr/>
        </p:nvSpPr>
        <p:spPr>
          <a:xfrm>
            <a:off x="3896485" y="1037381"/>
            <a:ext cx="2317884"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2. </a:t>
            </a:r>
            <a:r>
              <a:rPr lang="en-US" b="1" dirty="0">
                <a:cs typeface="Arial" panose="020B0604020202020204" pitchFamily="34" charset="0"/>
              </a:rPr>
              <a:t>Data</a:t>
            </a:r>
            <a:r>
              <a:rPr lang="en-US" b="1" dirty="0">
                <a:latin typeface="Arial" panose="020B0604020202020204" pitchFamily="34" charset="0"/>
                <a:cs typeface="Arial" panose="020B0604020202020204" pitchFamily="34" charset="0"/>
              </a:rPr>
              <a:t> Repository</a:t>
            </a:r>
          </a:p>
        </p:txBody>
      </p:sp>
      <p:sp>
        <p:nvSpPr>
          <p:cNvPr id="29" name="TextBox 28">
            <a:extLst>
              <a:ext uri="{FF2B5EF4-FFF2-40B4-BE49-F238E27FC236}">
                <a16:creationId xmlns:a16="http://schemas.microsoft.com/office/drawing/2014/main" id="{0E94F497-BD22-4CA1-8DA7-202BC02FEDE5}"/>
              </a:ext>
            </a:extLst>
          </p:cNvPr>
          <p:cNvSpPr txBox="1"/>
          <p:nvPr/>
        </p:nvSpPr>
        <p:spPr>
          <a:xfrm>
            <a:off x="7084328" y="1037381"/>
            <a:ext cx="1828174" cy="369332"/>
          </a:xfrm>
          <a:prstGeom prst="rect">
            <a:avLst/>
          </a:prstGeom>
          <a:noFill/>
        </p:spPr>
        <p:txBody>
          <a:bodyPr wrap="square" rtlCol="0">
            <a:spAutoFit/>
          </a:bodyPr>
          <a:lstStyle/>
          <a:p>
            <a:pPr algn="ctr"/>
            <a:r>
              <a:rPr lang="en-US" b="1" dirty="0"/>
              <a:t>3. Scheduling</a:t>
            </a:r>
            <a:endParaRPr lang="en-US" sz="1600" b="1" dirty="0"/>
          </a:p>
        </p:txBody>
      </p:sp>
      <p:sp>
        <p:nvSpPr>
          <p:cNvPr id="30" name="TextBox 29">
            <a:extLst>
              <a:ext uri="{FF2B5EF4-FFF2-40B4-BE49-F238E27FC236}">
                <a16:creationId xmlns:a16="http://schemas.microsoft.com/office/drawing/2014/main" id="{73EB5DDD-D9B1-4C5B-99C4-65258955E6F9}"/>
              </a:ext>
            </a:extLst>
          </p:cNvPr>
          <p:cNvSpPr txBox="1"/>
          <p:nvPr/>
        </p:nvSpPr>
        <p:spPr>
          <a:xfrm>
            <a:off x="9996007" y="1044513"/>
            <a:ext cx="1775369" cy="369332"/>
          </a:xfrm>
          <a:prstGeom prst="rect">
            <a:avLst/>
          </a:prstGeom>
          <a:noFill/>
        </p:spPr>
        <p:txBody>
          <a:bodyPr wrap="square" rtlCol="0">
            <a:spAutoFit/>
          </a:bodyPr>
          <a:lstStyle/>
          <a:p>
            <a:pPr algn="ctr"/>
            <a:r>
              <a:rPr lang="en-US" b="1" dirty="0"/>
              <a:t>4.</a:t>
            </a:r>
            <a:r>
              <a:rPr lang="en-US" sz="1600" b="1" dirty="0">
                <a:latin typeface="Franklin Gothic Book" panose="020B0503020102020204" pitchFamily="34" charset="0"/>
              </a:rPr>
              <a:t> </a:t>
            </a:r>
            <a:r>
              <a:rPr lang="en-US" b="1" dirty="0"/>
              <a:t>Vaccination</a:t>
            </a:r>
            <a:endParaRPr lang="en-US" sz="1600" b="1" dirty="0"/>
          </a:p>
        </p:txBody>
      </p:sp>
      <p:cxnSp>
        <p:nvCxnSpPr>
          <p:cNvPr id="31" name="Straight Arrow Connector 30">
            <a:extLst>
              <a:ext uri="{FF2B5EF4-FFF2-40B4-BE49-F238E27FC236}">
                <a16:creationId xmlns:a16="http://schemas.microsoft.com/office/drawing/2014/main" id="{31D6C9B3-114E-4DC7-A7E4-8A0F8DE55B78}"/>
              </a:ext>
            </a:extLst>
          </p:cNvPr>
          <p:cNvCxnSpPr>
            <a:cxnSpLocks/>
            <a:stCxn id="12" idx="3"/>
            <a:endCxn id="6" idx="1"/>
          </p:cNvCxnSpPr>
          <p:nvPr/>
        </p:nvCxnSpPr>
        <p:spPr>
          <a:xfrm>
            <a:off x="2507401" y="1705436"/>
            <a:ext cx="2009709" cy="787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DE0EC25-D504-4D96-92D7-315D00827BF7}"/>
              </a:ext>
            </a:extLst>
          </p:cNvPr>
          <p:cNvCxnSpPr>
            <a:cxnSpLocks/>
            <a:stCxn id="8" idx="3"/>
            <a:endCxn id="6" idx="1"/>
          </p:cNvCxnSpPr>
          <p:nvPr/>
        </p:nvCxnSpPr>
        <p:spPr>
          <a:xfrm flipV="1">
            <a:off x="2520102" y="2492574"/>
            <a:ext cx="1997008" cy="777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B4B779B-65B9-4EC1-899D-48CAAF3ADDA5}"/>
              </a:ext>
            </a:extLst>
          </p:cNvPr>
          <p:cNvCxnSpPr>
            <a:cxnSpLocks/>
            <a:stCxn id="6" idx="3"/>
            <a:endCxn id="14" idx="1"/>
          </p:cNvCxnSpPr>
          <p:nvPr/>
        </p:nvCxnSpPr>
        <p:spPr>
          <a:xfrm flipV="1">
            <a:off x="5431510" y="2489271"/>
            <a:ext cx="2009709" cy="3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B225556-15DE-485F-A729-84F376971DFE}"/>
              </a:ext>
            </a:extLst>
          </p:cNvPr>
          <p:cNvCxnSpPr>
            <a:cxnSpLocks/>
          </p:cNvCxnSpPr>
          <p:nvPr/>
        </p:nvCxnSpPr>
        <p:spPr>
          <a:xfrm>
            <a:off x="8355619" y="2471519"/>
            <a:ext cx="20097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B581AE5-018B-4C85-B995-93C74FBCF91E}"/>
              </a:ext>
            </a:extLst>
          </p:cNvPr>
          <p:cNvSpPr txBox="1"/>
          <p:nvPr/>
        </p:nvSpPr>
        <p:spPr>
          <a:xfrm>
            <a:off x="3966256" y="3000195"/>
            <a:ext cx="2016108" cy="2554545"/>
          </a:xfrm>
          <a:prstGeom prst="rect">
            <a:avLst/>
          </a:prstGeom>
          <a:noFill/>
        </p:spPr>
        <p:txBody>
          <a:bodyPr wrap="square" rtlCol="0">
            <a:spAutoFit/>
          </a:bodyPr>
          <a:lstStyle/>
          <a:p>
            <a:pPr algn="ctr"/>
            <a:r>
              <a:rPr lang="en-US" sz="1600" dirty="0" err="1">
                <a:latin typeface="Franklin Gothic Book" panose="020B0503020102020204" pitchFamily="34" charset="0"/>
              </a:rPr>
              <a:t>VaH</a:t>
            </a:r>
            <a:r>
              <a:rPr lang="en-US" sz="1600" dirty="0">
                <a:latin typeface="Franklin Gothic Book" panose="020B0503020102020204" pitchFamily="34" charset="0"/>
              </a:rPr>
              <a:t> will collect patient demographics, address and other pertinent information for scheduling</a:t>
            </a:r>
          </a:p>
          <a:p>
            <a:pPr algn="ctr"/>
            <a:endParaRPr lang="en-US" sz="1600" dirty="0">
              <a:latin typeface="Franklin Gothic Book" panose="020B0503020102020204" pitchFamily="34" charset="0"/>
            </a:endParaRPr>
          </a:p>
          <a:p>
            <a:pPr algn="ctr"/>
            <a:r>
              <a:rPr lang="en-US" sz="1600" dirty="0" err="1">
                <a:latin typeface="Franklin Gothic Book" panose="020B0503020102020204" pitchFamily="34" charset="0"/>
              </a:rPr>
              <a:t>VaH</a:t>
            </a:r>
            <a:r>
              <a:rPr lang="en-US" sz="1600" dirty="0">
                <a:latin typeface="Franklin Gothic Book" panose="020B0503020102020204" pitchFamily="34" charset="0"/>
              </a:rPr>
              <a:t> will find provider match based on client location </a:t>
            </a:r>
          </a:p>
        </p:txBody>
      </p:sp>
      <p:sp>
        <p:nvSpPr>
          <p:cNvPr id="44" name="TextBox 43">
            <a:extLst>
              <a:ext uri="{FF2B5EF4-FFF2-40B4-BE49-F238E27FC236}">
                <a16:creationId xmlns:a16="http://schemas.microsoft.com/office/drawing/2014/main" id="{493C2017-61E7-4F93-8B1C-6DFA354E22BD}"/>
              </a:ext>
            </a:extLst>
          </p:cNvPr>
          <p:cNvSpPr txBox="1"/>
          <p:nvPr/>
        </p:nvSpPr>
        <p:spPr>
          <a:xfrm>
            <a:off x="6896394" y="3080096"/>
            <a:ext cx="2016108" cy="1323439"/>
          </a:xfrm>
          <a:prstGeom prst="rect">
            <a:avLst/>
          </a:prstGeom>
          <a:noFill/>
        </p:spPr>
        <p:txBody>
          <a:bodyPr wrap="square" rtlCol="0">
            <a:spAutoFit/>
          </a:bodyPr>
          <a:lstStyle/>
          <a:p>
            <a:pPr algn="ctr"/>
            <a:r>
              <a:rPr lang="en-US" sz="1600" dirty="0">
                <a:latin typeface="Franklin Gothic Book" panose="020B0503020102020204" pitchFamily="34" charset="0"/>
              </a:rPr>
              <a:t>Provider will contact client to schedule appointment and confirm vaccination location</a:t>
            </a:r>
          </a:p>
        </p:txBody>
      </p:sp>
      <p:sp>
        <p:nvSpPr>
          <p:cNvPr id="45" name="TextBox 44">
            <a:extLst>
              <a:ext uri="{FF2B5EF4-FFF2-40B4-BE49-F238E27FC236}">
                <a16:creationId xmlns:a16="http://schemas.microsoft.com/office/drawing/2014/main" id="{B5B3F661-A0C6-43D0-AD9C-8C29BA36CABF}"/>
              </a:ext>
            </a:extLst>
          </p:cNvPr>
          <p:cNvSpPr txBox="1"/>
          <p:nvPr/>
        </p:nvSpPr>
        <p:spPr>
          <a:xfrm>
            <a:off x="9814473" y="3204881"/>
            <a:ext cx="2016108" cy="1077218"/>
          </a:xfrm>
          <a:prstGeom prst="rect">
            <a:avLst/>
          </a:prstGeom>
          <a:noFill/>
        </p:spPr>
        <p:txBody>
          <a:bodyPr wrap="square" rtlCol="0">
            <a:spAutoFit/>
          </a:bodyPr>
          <a:lstStyle/>
          <a:p>
            <a:pPr algn="ctr"/>
            <a:r>
              <a:rPr lang="en-US" sz="1600" dirty="0">
                <a:latin typeface="Franklin Gothic Book" panose="020B0503020102020204" pitchFamily="34" charset="0"/>
              </a:rPr>
              <a:t>Provider will administer vaccine at scheduled time and place</a:t>
            </a:r>
          </a:p>
        </p:txBody>
      </p:sp>
      <p:cxnSp>
        <p:nvCxnSpPr>
          <p:cNvPr id="22" name="Straight Connector 21">
            <a:extLst>
              <a:ext uri="{FF2B5EF4-FFF2-40B4-BE49-F238E27FC236}">
                <a16:creationId xmlns:a16="http://schemas.microsoft.com/office/drawing/2014/main" id="{3D2FD3F9-7B0F-40F1-BA37-2F3E20FF4D02}"/>
              </a:ext>
            </a:extLst>
          </p:cNvPr>
          <p:cNvCxnSpPr/>
          <p:nvPr/>
        </p:nvCxnSpPr>
        <p:spPr>
          <a:xfrm>
            <a:off x="4429957" y="4637098"/>
            <a:ext cx="10830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81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9A309-FF3B-4A1E-837F-0BBF989937E5}"/>
              </a:ext>
            </a:extLst>
          </p:cNvPr>
          <p:cNvSpPr>
            <a:spLocks noGrp="1"/>
          </p:cNvSpPr>
          <p:nvPr>
            <p:ph type="title"/>
          </p:nvPr>
        </p:nvSpPr>
        <p:spPr/>
        <p:txBody>
          <a:bodyPr/>
          <a:lstStyle/>
          <a:p>
            <a:r>
              <a:rPr lang="en-US"/>
              <a:t>FAQs</a:t>
            </a:r>
          </a:p>
        </p:txBody>
      </p:sp>
      <p:graphicFrame>
        <p:nvGraphicFramePr>
          <p:cNvPr id="3" name="Table 3">
            <a:extLst>
              <a:ext uri="{FF2B5EF4-FFF2-40B4-BE49-F238E27FC236}">
                <a16:creationId xmlns:a16="http://schemas.microsoft.com/office/drawing/2014/main" id="{87652954-8D52-4C94-9D8D-F01C91AE14A4}"/>
              </a:ext>
            </a:extLst>
          </p:cNvPr>
          <p:cNvGraphicFramePr>
            <a:graphicFrameLocks noGrp="1"/>
          </p:cNvGraphicFramePr>
          <p:nvPr>
            <p:extLst>
              <p:ext uri="{D42A27DB-BD31-4B8C-83A1-F6EECF244321}">
                <p14:modId xmlns:p14="http://schemas.microsoft.com/office/powerpoint/2010/main" val="3075629602"/>
              </p:ext>
            </p:extLst>
          </p:nvPr>
        </p:nvGraphicFramePr>
        <p:xfrm>
          <a:off x="420622" y="906706"/>
          <a:ext cx="11563560" cy="5254282"/>
        </p:xfrm>
        <a:graphic>
          <a:graphicData uri="http://schemas.openxmlformats.org/drawingml/2006/table">
            <a:tbl>
              <a:tblPr firstRow="1" bandRow="1">
                <a:tableStyleId>{5C22544A-7EE6-4342-B048-85BDC9FD1C3A}</a:tableStyleId>
              </a:tblPr>
              <a:tblGrid>
                <a:gridCol w="2411355">
                  <a:extLst>
                    <a:ext uri="{9D8B030D-6E8A-4147-A177-3AD203B41FA5}">
                      <a16:colId xmlns:a16="http://schemas.microsoft.com/office/drawing/2014/main" val="643475445"/>
                    </a:ext>
                  </a:extLst>
                </a:gridCol>
                <a:gridCol w="9152205">
                  <a:extLst>
                    <a:ext uri="{9D8B030D-6E8A-4147-A177-3AD203B41FA5}">
                      <a16:colId xmlns:a16="http://schemas.microsoft.com/office/drawing/2014/main" val="3863979292"/>
                    </a:ext>
                  </a:extLst>
                </a:gridCol>
              </a:tblGrid>
              <a:tr h="486259">
                <a:tc>
                  <a:txBody>
                    <a:bodyPr/>
                    <a:lstStyle/>
                    <a:p>
                      <a:pPr algn="ctr"/>
                      <a:r>
                        <a:rPr lang="en-US">
                          <a:latin typeface="+mj-lt"/>
                        </a:rPr>
                        <a:t>Question </a:t>
                      </a:r>
                    </a:p>
                  </a:txBody>
                  <a:tcPr anchor="ctr"/>
                </a:tc>
                <a:tc>
                  <a:txBody>
                    <a:bodyPr/>
                    <a:lstStyle/>
                    <a:p>
                      <a:pPr algn="ctr"/>
                      <a:r>
                        <a:rPr lang="en-US" dirty="0">
                          <a:latin typeface="+mj-lt"/>
                        </a:rPr>
                        <a:t>Answer </a:t>
                      </a:r>
                    </a:p>
                  </a:txBody>
                  <a:tcPr anchor="ctr"/>
                </a:tc>
                <a:extLst>
                  <a:ext uri="{0D108BD9-81ED-4DB2-BD59-A6C34878D82A}">
                    <a16:rowId xmlns:a16="http://schemas.microsoft.com/office/drawing/2014/main" val="3786726022"/>
                  </a:ext>
                </a:extLst>
              </a:tr>
              <a:tr h="1179789">
                <a:tc>
                  <a:txBody>
                    <a:bodyPr/>
                    <a:lstStyle/>
                    <a:p>
                      <a:r>
                        <a:rPr lang="en-US" sz="1400" b="1">
                          <a:latin typeface="+mj-lt"/>
                        </a:rPr>
                        <a:t>What is the Vaccine-at-Home program?</a:t>
                      </a:r>
                    </a:p>
                    <a:p>
                      <a:endParaRPr lang="en-US" sz="1400" b="1">
                        <a:latin typeface="+mj-lt"/>
                      </a:endParaRPr>
                    </a:p>
                  </a:txBody>
                  <a:tcPr/>
                </a:tc>
                <a:tc>
                  <a:txBody>
                    <a:bodyPr/>
                    <a:lstStyle/>
                    <a:p>
                      <a:r>
                        <a:rPr lang="en-US" sz="1400">
                          <a:latin typeface="+mj-lt"/>
                        </a:rPr>
                        <a:t>The Vaccine-at-Home program was conceived to assist individuals who require additional assistance reaching a vaccine provider. This program encompasses identification of individuals that require a vaccine provider to go to their place of residence, community outreach to ensure the people of North Carolina are aware of this program, as well as matching recipients with close by at-home providers to carry out at-home vaccinations. </a:t>
                      </a:r>
                    </a:p>
                    <a:p>
                      <a:endParaRPr lang="en-US" sz="1400">
                        <a:latin typeface="+mj-lt"/>
                      </a:endParaRPr>
                    </a:p>
                  </a:txBody>
                  <a:tcPr/>
                </a:tc>
                <a:extLst>
                  <a:ext uri="{0D108BD9-81ED-4DB2-BD59-A6C34878D82A}">
                    <a16:rowId xmlns:a16="http://schemas.microsoft.com/office/drawing/2014/main" val="107848032"/>
                  </a:ext>
                </a:extLst>
              </a:tr>
              <a:tr h="1271754">
                <a:tc>
                  <a:txBody>
                    <a:bodyPr/>
                    <a:lstStyle/>
                    <a:p>
                      <a:r>
                        <a:rPr lang="en-US" sz="1400" b="1">
                          <a:latin typeface="+mj-lt"/>
                        </a:rPr>
                        <a:t>Who is eligible for the Vaccine-at-Home program?</a:t>
                      </a:r>
                    </a:p>
                  </a:txBody>
                  <a:tcPr/>
                </a:tc>
                <a:tc>
                  <a:txBody>
                    <a:bodyPr/>
                    <a:lstStyle/>
                    <a:p>
                      <a:r>
                        <a:rPr lang="en-US" sz="1400" dirty="0">
                          <a:latin typeface="+mj-lt"/>
                        </a:rPr>
                        <a:t>This program is designed to support any individuals who are not able to visit a local vaccination site and may require a provider to go to their place of residence. This includes, but not limited to: </a:t>
                      </a:r>
                    </a:p>
                    <a:p>
                      <a:pPr lvl="1"/>
                      <a:r>
                        <a:rPr lang="en-US" sz="1400" dirty="0">
                          <a:latin typeface="+mj-lt"/>
                        </a:rPr>
                        <a:t>- Individuals who may not have transportation or the ability to leave their place of residence </a:t>
                      </a:r>
                    </a:p>
                    <a:p>
                      <a:pPr lvl="1"/>
                      <a:r>
                        <a:rPr lang="en-US" sz="1400" dirty="0">
                          <a:latin typeface="+mj-lt"/>
                        </a:rPr>
                        <a:t>- Individuals with medical conditions or disabilities that prevent them from traveling to a vaccination site</a:t>
                      </a:r>
                    </a:p>
                    <a:p>
                      <a:pPr lvl="1"/>
                      <a:r>
                        <a:rPr lang="en-US" sz="1400" dirty="0">
                          <a:latin typeface="+mj-lt"/>
                        </a:rPr>
                        <a:t>- Etc.</a:t>
                      </a:r>
                    </a:p>
                  </a:txBody>
                  <a:tcPr/>
                </a:tc>
                <a:extLst>
                  <a:ext uri="{0D108BD9-81ED-4DB2-BD59-A6C34878D82A}">
                    <a16:rowId xmlns:a16="http://schemas.microsoft.com/office/drawing/2014/main" val="3701862443"/>
                  </a:ext>
                </a:extLst>
              </a:tr>
              <a:tr h="1047327">
                <a:tc>
                  <a:txBody>
                    <a:bodyPr/>
                    <a:lstStyle/>
                    <a:p>
                      <a:r>
                        <a:rPr lang="en-US" sz="1400" b="1">
                          <a:latin typeface="+mj-lt"/>
                        </a:rPr>
                        <a:t>How do I schedule an appointment for a provider to come to my home to administer a COVID-19 Vaccine?</a:t>
                      </a:r>
                    </a:p>
                  </a:txBody>
                  <a:tcPr/>
                </a:tc>
                <a:tc>
                  <a:txBody>
                    <a:bodyPr/>
                    <a:lstStyle/>
                    <a:p>
                      <a:r>
                        <a:rPr lang="en-US" sz="1400" dirty="0">
                          <a:latin typeface="+mj-lt"/>
                        </a:rPr>
                        <a:t>Individuals can schedule an appointment by: </a:t>
                      </a:r>
                    </a:p>
                    <a:p>
                      <a:pPr marL="342900" marR="0" lvl="1" indent="0" algn="l" defTabSz="685800" rtl="0" eaLnBrk="1" fontAlgn="auto" latinLnBrk="0" hangingPunct="1">
                        <a:lnSpc>
                          <a:spcPct val="100000"/>
                        </a:lnSpc>
                        <a:spcBef>
                          <a:spcPts val="0"/>
                        </a:spcBef>
                        <a:spcAft>
                          <a:spcPts val="0"/>
                        </a:spcAft>
                        <a:buClrTx/>
                        <a:buSzTx/>
                        <a:buFontTx/>
                        <a:buNone/>
                        <a:tabLst/>
                        <a:defRPr/>
                      </a:pPr>
                      <a:r>
                        <a:rPr lang="en-US" sz="1400" dirty="0">
                          <a:latin typeface="+mj-lt"/>
                        </a:rPr>
                        <a:t>- Calling the vaccine-at-home hotline (</a:t>
                      </a:r>
                      <a:r>
                        <a:rPr lang="en-US" sz="1400" dirty="0"/>
                        <a:t>866-303-0026</a:t>
                      </a:r>
                      <a:r>
                        <a:rPr lang="en-US" sz="1400" dirty="0">
                          <a:latin typeface="+mj-lt"/>
                        </a:rPr>
                        <a:t>)</a:t>
                      </a:r>
                    </a:p>
                    <a:p>
                      <a:pPr lvl="1"/>
                      <a:r>
                        <a:rPr lang="en-US" sz="1400" dirty="0">
                          <a:latin typeface="+mj-lt"/>
                        </a:rPr>
                        <a:t>- Completing the vaccine-at-home self-guided webform (</a:t>
                      </a:r>
                      <a:r>
                        <a:rPr lang="en-US" sz="1400" dirty="0">
                          <a:latin typeface="+mj-lt"/>
                          <a:hlinkClick r:id="rId2"/>
                        </a:rPr>
                        <a:t>Webform</a:t>
                      </a:r>
                      <a:r>
                        <a:rPr lang="en-US" sz="1400" dirty="0">
                          <a:latin typeface="+mj-lt"/>
                        </a:rPr>
                        <a:t>)</a:t>
                      </a:r>
                    </a:p>
                    <a:p>
                      <a:pPr lvl="1"/>
                      <a:r>
                        <a:rPr lang="en-US" sz="1400" dirty="0">
                          <a:latin typeface="+mj-lt"/>
                        </a:rPr>
                        <a:t>- Calling the current recipient call center</a:t>
                      </a:r>
                    </a:p>
                  </a:txBody>
                  <a:tcPr/>
                </a:tc>
                <a:extLst>
                  <a:ext uri="{0D108BD9-81ED-4DB2-BD59-A6C34878D82A}">
                    <a16:rowId xmlns:a16="http://schemas.microsoft.com/office/drawing/2014/main" val="1456215539"/>
                  </a:ext>
                </a:extLst>
              </a:tr>
              <a:tr h="1047327">
                <a:tc>
                  <a:txBody>
                    <a:bodyPr/>
                    <a:lstStyle/>
                    <a:p>
                      <a:pPr marL="0" algn="l" defTabSz="685800" rtl="0" eaLnBrk="1" latinLnBrk="0" hangingPunct="1"/>
                      <a:r>
                        <a:rPr lang="en-US" sz="1400" b="1" kern="1200" dirty="0">
                          <a:solidFill>
                            <a:schemeClr val="dk1"/>
                          </a:solidFill>
                          <a:latin typeface="+mj-lt"/>
                          <a:ea typeface="+mn-ea"/>
                          <a:cs typeface="+mn-cs"/>
                        </a:rPr>
                        <a:t>How long will it take to get an appointment scheduled?</a:t>
                      </a:r>
                    </a:p>
                  </a:txBody>
                  <a:tcPr/>
                </a:tc>
                <a:tc>
                  <a:txBody>
                    <a:bodyPr/>
                    <a:lstStyle/>
                    <a:p>
                      <a:pPr marL="0" algn="l" defTabSz="685800" rtl="0" eaLnBrk="1" latinLnBrk="0" hangingPunct="1"/>
                      <a:r>
                        <a:rPr lang="en-US" sz="1400" kern="1200" dirty="0">
                          <a:solidFill>
                            <a:schemeClr val="dk1"/>
                          </a:solidFill>
                          <a:latin typeface="+mj-lt"/>
                          <a:ea typeface="+mn-ea"/>
                          <a:cs typeface="+mn-cs"/>
                        </a:rPr>
                        <a:t>When individuals call the hotline and leave their information, they will receive a call back from PTRC within 3 business days. This person will verify the information received and gather any additional information needed. Individuals will be shared the process, which includes contacting the vaccinator. Timing on the appointment depends on the availability of the vaccinator. Individuals will be provided an email and phone number for additional questions </a:t>
                      </a:r>
                    </a:p>
                  </a:txBody>
                  <a:tcPr/>
                </a:tc>
                <a:extLst>
                  <a:ext uri="{0D108BD9-81ED-4DB2-BD59-A6C34878D82A}">
                    <a16:rowId xmlns:a16="http://schemas.microsoft.com/office/drawing/2014/main" val="2607809012"/>
                  </a:ext>
                </a:extLst>
              </a:tr>
            </a:tbl>
          </a:graphicData>
        </a:graphic>
      </p:graphicFrame>
    </p:spTree>
    <p:extLst>
      <p:ext uri="{BB962C8B-B14F-4D97-AF65-F5344CB8AC3E}">
        <p14:creationId xmlns:p14="http://schemas.microsoft.com/office/powerpoint/2010/main" val="170432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9A309-FF3B-4A1E-837F-0BBF989937E5}"/>
              </a:ext>
            </a:extLst>
          </p:cNvPr>
          <p:cNvSpPr>
            <a:spLocks noGrp="1"/>
          </p:cNvSpPr>
          <p:nvPr>
            <p:ph type="title"/>
          </p:nvPr>
        </p:nvSpPr>
        <p:spPr/>
        <p:txBody>
          <a:bodyPr/>
          <a:lstStyle/>
          <a:p>
            <a:r>
              <a:rPr lang="en-US"/>
              <a:t>FAQs</a:t>
            </a:r>
          </a:p>
        </p:txBody>
      </p:sp>
      <p:graphicFrame>
        <p:nvGraphicFramePr>
          <p:cNvPr id="4" name="Table 3">
            <a:extLst>
              <a:ext uri="{FF2B5EF4-FFF2-40B4-BE49-F238E27FC236}">
                <a16:creationId xmlns:a16="http://schemas.microsoft.com/office/drawing/2014/main" id="{08D47DD3-D67B-47AE-B346-02095B7E9FB6}"/>
              </a:ext>
            </a:extLst>
          </p:cNvPr>
          <p:cNvGraphicFramePr>
            <a:graphicFrameLocks noGrp="1"/>
          </p:cNvGraphicFramePr>
          <p:nvPr>
            <p:extLst>
              <p:ext uri="{D42A27DB-BD31-4B8C-83A1-F6EECF244321}">
                <p14:modId xmlns:p14="http://schemas.microsoft.com/office/powerpoint/2010/main" val="3741210616"/>
              </p:ext>
            </p:extLst>
          </p:nvPr>
        </p:nvGraphicFramePr>
        <p:xfrm>
          <a:off x="420623" y="852257"/>
          <a:ext cx="11563560" cy="5419360"/>
        </p:xfrm>
        <a:graphic>
          <a:graphicData uri="http://schemas.openxmlformats.org/drawingml/2006/table">
            <a:tbl>
              <a:tblPr firstRow="1" bandRow="1">
                <a:tableStyleId>{5C22544A-7EE6-4342-B048-85BDC9FD1C3A}</a:tableStyleId>
              </a:tblPr>
              <a:tblGrid>
                <a:gridCol w="2846360">
                  <a:extLst>
                    <a:ext uri="{9D8B030D-6E8A-4147-A177-3AD203B41FA5}">
                      <a16:colId xmlns:a16="http://schemas.microsoft.com/office/drawing/2014/main" val="175581345"/>
                    </a:ext>
                  </a:extLst>
                </a:gridCol>
                <a:gridCol w="8717200">
                  <a:extLst>
                    <a:ext uri="{9D8B030D-6E8A-4147-A177-3AD203B41FA5}">
                      <a16:colId xmlns:a16="http://schemas.microsoft.com/office/drawing/2014/main" val="52870554"/>
                    </a:ext>
                  </a:extLst>
                </a:gridCol>
              </a:tblGrid>
              <a:tr h="408440">
                <a:tc>
                  <a:txBody>
                    <a:bodyPr/>
                    <a:lstStyle/>
                    <a:p>
                      <a:pPr algn="ctr"/>
                      <a:r>
                        <a:rPr lang="en-US" dirty="0">
                          <a:latin typeface="+mj-lt"/>
                        </a:rPr>
                        <a:t>Question </a:t>
                      </a:r>
                    </a:p>
                  </a:txBody>
                  <a:tcPr anchor="ctr"/>
                </a:tc>
                <a:tc>
                  <a:txBody>
                    <a:bodyPr/>
                    <a:lstStyle/>
                    <a:p>
                      <a:pPr algn="ctr"/>
                      <a:r>
                        <a:rPr lang="en-US" dirty="0">
                          <a:latin typeface="+mj-lt"/>
                        </a:rPr>
                        <a:t>Answer </a:t>
                      </a:r>
                    </a:p>
                  </a:txBody>
                  <a:tcPr anchor="ctr"/>
                </a:tc>
                <a:extLst>
                  <a:ext uri="{0D108BD9-81ED-4DB2-BD59-A6C34878D82A}">
                    <a16:rowId xmlns:a16="http://schemas.microsoft.com/office/drawing/2014/main" val="1697394755"/>
                  </a:ext>
                </a:extLst>
              </a:tr>
              <a:tr h="408440">
                <a:tc>
                  <a:txBody>
                    <a:bodyPr/>
                    <a:lstStyle/>
                    <a:p>
                      <a:r>
                        <a:rPr lang="en-US" sz="1400" b="1" dirty="0">
                          <a:latin typeface="+mj-lt"/>
                        </a:rPr>
                        <a:t>Cost - Is this a free service?</a:t>
                      </a:r>
                    </a:p>
                  </a:txBody>
                  <a:tcPr/>
                </a:tc>
                <a:tc>
                  <a:txBody>
                    <a:bodyPr/>
                    <a:lstStyle/>
                    <a:p>
                      <a:r>
                        <a:rPr lang="en-US" sz="1400" dirty="0">
                          <a:latin typeface="+mj-lt"/>
                        </a:rPr>
                        <a:t>Yes.</a:t>
                      </a:r>
                    </a:p>
                  </a:txBody>
                  <a:tcPr/>
                </a:tc>
                <a:extLst>
                  <a:ext uri="{0D108BD9-81ED-4DB2-BD59-A6C34878D82A}">
                    <a16:rowId xmlns:a16="http://schemas.microsoft.com/office/drawing/2014/main" val="3238977220"/>
                  </a:ext>
                </a:extLst>
              </a:tr>
              <a:tr h="504719">
                <a:tc>
                  <a:txBody>
                    <a:bodyPr/>
                    <a:lstStyle/>
                    <a:p>
                      <a:r>
                        <a:rPr lang="en-US" sz="1400" b="1">
                          <a:latin typeface="+mj-lt"/>
                        </a:rPr>
                        <a:t>If I have additional questions, who should I call?</a:t>
                      </a:r>
                    </a:p>
                  </a:txBody>
                  <a:tcPr/>
                </a:tc>
                <a:tc>
                  <a:txBody>
                    <a:bodyPr/>
                    <a:lstStyle/>
                    <a:p>
                      <a:r>
                        <a:rPr lang="en-US" sz="1400" dirty="0">
                          <a:latin typeface="+mj-lt"/>
                        </a:rPr>
                        <a:t>Individuals can call the vaccine at-home hotline. The phone number is 866-303-0026.</a:t>
                      </a:r>
                    </a:p>
                  </a:txBody>
                  <a:tcPr/>
                </a:tc>
                <a:extLst>
                  <a:ext uri="{0D108BD9-81ED-4DB2-BD59-A6C34878D82A}">
                    <a16:rowId xmlns:a16="http://schemas.microsoft.com/office/drawing/2014/main" val="652087227"/>
                  </a:ext>
                </a:extLst>
              </a:tr>
              <a:tr h="920369">
                <a:tc>
                  <a:txBody>
                    <a:bodyPr/>
                    <a:lstStyle/>
                    <a:p>
                      <a:r>
                        <a:rPr lang="en-US" sz="1400" b="1" dirty="0">
                          <a:latin typeface="+mj-lt"/>
                        </a:rPr>
                        <a:t>Can I determine the date and time of my at-home vaccine appointment?</a:t>
                      </a:r>
                    </a:p>
                  </a:txBody>
                  <a:tcPr/>
                </a:tc>
                <a:tc>
                  <a:txBody>
                    <a:bodyPr/>
                    <a:lstStyle/>
                    <a:p>
                      <a:r>
                        <a:rPr lang="en-US" sz="1400">
                          <a:latin typeface="+mj-lt"/>
                        </a:rPr>
                        <a:t>Potentially – Individuals can log preferred dates and time. Once individuals have called the hotline or filled out the webform, a vaccine provider will reach out to you to schedule an appointment based on your availability. Every effort will be made to accommodate specific scheduling requests but vaccine providers will need to accommodate multiple schedules within a single trip, so flexibility is helpful.</a:t>
                      </a:r>
                    </a:p>
                  </a:txBody>
                  <a:tcPr/>
                </a:tc>
                <a:extLst>
                  <a:ext uri="{0D108BD9-81ED-4DB2-BD59-A6C34878D82A}">
                    <a16:rowId xmlns:a16="http://schemas.microsoft.com/office/drawing/2014/main" val="2766896257"/>
                  </a:ext>
                </a:extLst>
              </a:tr>
              <a:tr h="920369">
                <a:tc>
                  <a:txBody>
                    <a:bodyPr/>
                    <a:lstStyle/>
                    <a:p>
                      <a:r>
                        <a:rPr lang="en-US" sz="1400" b="1">
                          <a:latin typeface="+mj-lt"/>
                        </a:rPr>
                        <a:t>Do I get to choose which vaccine I get (i.e. Pfizer, Moderna, Johnson &amp; Johnson)?</a:t>
                      </a:r>
                    </a:p>
                  </a:txBody>
                  <a:tcPr/>
                </a:tc>
                <a:tc>
                  <a:txBody>
                    <a:bodyPr/>
                    <a:lstStyle/>
                    <a:p>
                      <a:r>
                        <a:rPr lang="en-US" sz="1400">
                          <a:latin typeface="+mj-lt"/>
                        </a:rPr>
                        <a:t>Individuals can request a specific vaccine to the vaccine provider when they reach out. The provider will inform the individual if they can offer that individual that vaccine.</a:t>
                      </a:r>
                    </a:p>
                  </a:txBody>
                  <a:tcPr/>
                </a:tc>
                <a:extLst>
                  <a:ext uri="{0D108BD9-81ED-4DB2-BD59-A6C34878D82A}">
                    <a16:rowId xmlns:a16="http://schemas.microsoft.com/office/drawing/2014/main" val="3974026229"/>
                  </a:ext>
                </a:extLst>
              </a:tr>
              <a:tr h="920369">
                <a:tc>
                  <a:txBody>
                    <a:bodyPr/>
                    <a:lstStyle/>
                    <a:p>
                      <a:r>
                        <a:rPr lang="en-US" sz="1400" b="1">
                          <a:latin typeface="+mj-lt"/>
                        </a:rPr>
                        <a:t>What if I want/need to cancel my appointment?</a:t>
                      </a:r>
                    </a:p>
                  </a:txBody>
                  <a:tcPr/>
                </a:tc>
                <a:tc>
                  <a:txBody>
                    <a:bodyPr/>
                    <a:lstStyle/>
                    <a:p>
                      <a:r>
                        <a:rPr lang="en-US" sz="1400">
                          <a:latin typeface="+mj-lt"/>
                        </a:rPr>
                        <a:t>If an individual needs to cancel an appointment after it is scheduled with a vaccine provider, please contact that provider directly to cancel or reschedule. The provider will provide contact information with the individual upon scheduling. If the individual cannot reach the provider, individuals can call 866-303-0026 who may assist in contacting their provider. </a:t>
                      </a:r>
                      <a:endParaRPr lang="en-US" sz="1400">
                        <a:solidFill>
                          <a:srgbClr val="FF0000"/>
                        </a:solidFill>
                        <a:latin typeface="+mj-lt"/>
                      </a:endParaRPr>
                    </a:p>
                  </a:txBody>
                  <a:tcPr/>
                </a:tc>
                <a:extLst>
                  <a:ext uri="{0D108BD9-81ED-4DB2-BD59-A6C34878D82A}">
                    <a16:rowId xmlns:a16="http://schemas.microsoft.com/office/drawing/2014/main" val="2472437270"/>
                  </a:ext>
                </a:extLst>
              </a:tr>
              <a:tr h="712544">
                <a:tc>
                  <a:txBody>
                    <a:bodyPr/>
                    <a:lstStyle/>
                    <a:p>
                      <a:r>
                        <a:rPr lang="en-US" sz="1400" b="1">
                          <a:latin typeface="+mj-lt"/>
                        </a:rPr>
                        <a:t>Am I required to receive a vaccine?</a:t>
                      </a:r>
                    </a:p>
                  </a:txBody>
                  <a:tcPr/>
                </a:tc>
                <a:tc>
                  <a:txBody>
                    <a:bodyPr/>
                    <a:lstStyle/>
                    <a:p>
                      <a:r>
                        <a:rPr lang="en-US" sz="1400">
                          <a:latin typeface="+mj-lt"/>
                        </a:rPr>
                        <a:t>No, but all three COVID vaccines are safe and effective and are your best chance to avoid contracting COVID-19. Individuals can contact their doctor or pharmacist(s) if there are additional questions about the vaccine.</a:t>
                      </a:r>
                    </a:p>
                  </a:txBody>
                  <a:tcPr/>
                </a:tc>
                <a:extLst>
                  <a:ext uri="{0D108BD9-81ED-4DB2-BD59-A6C34878D82A}">
                    <a16:rowId xmlns:a16="http://schemas.microsoft.com/office/drawing/2014/main" val="1955620512"/>
                  </a:ext>
                </a:extLst>
              </a:tr>
              <a:tr h="504719">
                <a:tc>
                  <a:txBody>
                    <a:bodyPr/>
                    <a:lstStyle/>
                    <a:p>
                      <a:r>
                        <a:rPr lang="en-US" sz="1400" b="1" dirty="0">
                          <a:latin typeface="+mj-lt"/>
                        </a:rPr>
                        <a:t>Will a medical professional administer my shot?</a:t>
                      </a:r>
                    </a:p>
                  </a:txBody>
                  <a:tcPr/>
                </a:tc>
                <a:tc>
                  <a:txBody>
                    <a:bodyPr/>
                    <a:lstStyle/>
                    <a:p>
                      <a:r>
                        <a:rPr lang="en-US" sz="1400" dirty="0">
                          <a:latin typeface="+mj-lt"/>
                        </a:rPr>
                        <a:t>Yes.</a:t>
                      </a:r>
                    </a:p>
                  </a:txBody>
                  <a:tcPr/>
                </a:tc>
                <a:extLst>
                  <a:ext uri="{0D108BD9-81ED-4DB2-BD59-A6C34878D82A}">
                    <a16:rowId xmlns:a16="http://schemas.microsoft.com/office/drawing/2014/main" val="1736416383"/>
                  </a:ext>
                </a:extLst>
              </a:tr>
            </a:tbl>
          </a:graphicData>
        </a:graphic>
      </p:graphicFrame>
    </p:spTree>
    <p:extLst>
      <p:ext uri="{BB962C8B-B14F-4D97-AF65-F5344CB8AC3E}">
        <p14:creationId xmlns:p14="http://schemas.microsoft.com/office/powerpoint/2010/main" val="34067345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4yiW9uzLw8O1TM8cEqR5AA"/>
</p:tagLst>
</file>

<file path=ppt/theme/theme1.xml><?xml version="1.0" encoding="utf-8"?>
<a:theme xmlns:a="http://schemas.openxmlformats.org/drawingml/2006/main" name="2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1 6 " ? > < p r o p e r t i e s   x m l n s = " h t t p : / / w w w . i m a n a g e . c o m / w o r k / x m l s c h e m a " >  
     < d o c u m e n t i d > E a s t ! 2 0 5 8 6 5 2 1 4 . 1 < / d o c u m e n t i d >  
     < s e n d e r i d > N H O L D E R < / s e n d e r i d >  
     < s e n d e r e m a i l > N H O L D E R @ M A N A T T . C O M < / s e n d e r e m a i l >  
     < l a s t m o d i f i e d > 2 0 2 0 - 0 9 - 2 3 T 1 4 : 5 3 : 4 1 . 0 0 0 0 0 0 0 - 0 4 : 0 0 < / l a s t m o d i f i e d >  
     < d a t a b a s e > E a s t < / d a t a b a s e >  
 < / p r o p e r t i 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9F9424F67950A48BEEEEE6148F38C8A" ma:contentTypeVersion="14" ma:contentTypeDescription="Create a new document." ma:contentTypeScope="" ma:versionID="017a743fd4cbda23d1f52924deec56a3">
  <xsd:schema xmlns:xsd="http://www.w3.org/2001/XMLSchema" xmlns:xs="http://www.w3.org/2001/XMLSchema" xmlns:p="http://schemas.microsoft.com/office/2006/metadata/properties" xmlns:ns1="http://schemas.microsoft.com/sharepoint/v3" xmlns:ns3="18ed05d8-7a46-4ada-92e5-438949902390" xmlns:ns4="243bbd40-30cf-4803-b919-e500ef21cd62" targetNamespace="http://schemas.microsoft.com/office/2006/metadata/properties" ma:root="true" ma:fieldsID="181d609d783f3a349d96631233199b22" ns1:_="" ns3:_="" ns4:_="">
    <xsd:import namespace="http://schemas.microsoft.com/sharepoint/v3"/>
    <xsd:import namespace="18ed05d8-7a46-4ada-92e5-438949902390"/>
    <xsd:import namespace="243bbd40-30cf-4803-b919-e500ef21cd6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ed05d8-7a46-4ada-92e5-4389499023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3bbd40-30cf-4803-b919-e500ef21cd6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ACA644-3AEA-4413-8ABB-05E5CFED8D69}">
  <ds:schemaRefs>
    <ds:schemaRef ds:uri="http://www.imanage.com/work/xmlschema"/>
  </ds:schemaRefs>
</ds:datastoreItem>
</file>

<file path=customXml/itemProps2.xml><?xml version="1.0" encoding="utf-8"?>
<ds:datastoreItem xmlns:ds="http://schemas.openxmlformats.org/officeDocument/2006/customXml" ds:itemID="{85E64DCB-78BE-4F8F-8E18-BE91CE62641C}">
  <ds:schemaRefs>
    <ds:schemaRef ds:uri="243bbd40-30cf-4803-b919-e500ef21cd62"/>
    <ds:schemaRef ds:uri="http://schemas.openxmlformats.org/package/2006/metadata/core-properties"/>
    <ds:schemaRef ds:uri="http://purl.org/dc/elements/1.1/"/>
    <ds:schemaRef ds:uri="http://www.w3.org/XML/1998/namespace"/>
    <ds:schemaRef ds:uri="http://schemas.microsoft.com/office/2006/metadata/properties"/>
    <ds:schemaRef ds:uri="18ed05d8-7a46-4ada-92e5-438949902390"/>
    <ds:schemaRef ds:uri="http://schemas.microsoft.com/office/2006/documentManagement/types"/>
    <ds:schemaRef ds:uri="http://purl.org/dc/dcmitype/"/>
    <ds:schemaRef ds:uri="http://schemas.microsoft.com/office/infopath/2007/PartnerControls"/>
    <ds:schemaRef ds:uri="http://schemas.microsoft.com/sharepoint/v3"/>
    <ds:schemaRef ds:uri="http://purl.org/dc/terms/"/>
  </ds:schemaRefs>
</ds:datastoreItem>
</file>

<file path=customXml/itemProps3.xml><?xml version="1.0" encoding="utf-8"?>
<ds:datastoreItem xmlns:ds="http://schemas.openxmlformats.org/officeDocument/2006/customXml" ds:itemID="{EAFF38A5-184E-458A-B1B3-ECC531AB6DD7}">
  <ds:schemaRefs>
    <ds:schemaRef ds:uri="http://schemas.microsoft.com/sharepoint/v3/contenttype/forms"/>
  </ds:schemaRefs>
</ds:datastoreItem>
</file>

<file path=customXml/itemProps4.xml><?xml version="1.0" encoding="utf-8"?>
<ds:datastoreItem xmlns:ds="http://schemas.openxmlformats.org/officeDocument/2006/customXml" ds:itemID="{7278A8CA-3EF2-4C82-A40B-3E9D230FA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ed05d8-7a46-4ada-92e5-438949902390"/>
    <ds:schemaRef ds:uri="243bbd40-30cf-4803-b919-e500ef21c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TotalTime>
  <Words>894</Words>
  <Application>Microsoft Office PowerPoint</Application>
  <PresentationFormat>Widescreen</PresentationFormat>
  <Paragraphs>70</Paragraphs>
  <Slides>5</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5" baseType="lpstr">
      <vt:lpstr>Arial</vt:lpstr>
      <vt:lpstr>Calibri</vt:lpstr>
      <vt:lpstr>Calibri Light</vt:lpstr>
      <vt:lpstr>EYInterstate Light</vt:lpstr>
      <vt:lpstr>Franklin Gothic Book</vt:lpstr>
      <vt:lpstr>Franklin Gothic Demi Cond</vt:lpstr>
      <vt:lpstr>Franklin Gothic Medium</vt:lpstr>
      <vt:lpstr>Segoe UI</vt:lpstr>
      <vt:lpstr>2_Office Theme</vt:lpstr>
      <vt:lpstr>think-cell Slide</vt:lpstr>
      <vt:lpstr>NC DHHS COVID-19 Vaccine-at-Home</vt:lpstr>
      <vt:lpstr>Overview: Vaccine at home</vt:lpstr>
      <vt:lpstr>Vaccine-at-home (VaH) Referral process</vt:lpstr>
      <vt:lpstr>FAQs</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COVID-19 Vaccine Advisory Committee</dc:title>
  <dc:creator>Holder, Nya</dc:creator>
  <cp:lastModifiedBy>Victoria Randria</cp:lastModifiedBy>
  <cp:revision>8</cp:revision>
  <dcterms:created xsi:type="dcterms:W3CDTF">2020-09-21T11:32:11Z</dcterms:created>
  <dcterms:modified xsi:type="dcterms:W3CDTF">2021-07-19T20:24:30Z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0x010100A9F9424F67950A48BEEEEE6148F38C8A</vt:lpwstr>
  </property>
</Properties>
</file>