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  <p:sldId id="262" r:id="rId19"/>
    <p:sldId id="264" r:id="rId20"/>
    <p:sldId id="263" r:id="rId21"/>
    <p:sldId id="275" r:id="rId22"/>
    <p:sldId id="277" r:id="rId23"/>
    <p:sldId id="278" r:id="rId24"/>
    <p:sldId id="279" r:id="rId25"/>
    <p:sldId id="280" r:id="rId26"/>
    <p:sldId id="289" r:id="rId27"/>
    <p:sldId id="290" r:id="rId28"/>
    <p:sldId id="281" r:id="rId29"/>
    <p:sldId id="291" r:id="rId30"/>
    <p:sldId id="292" r:id="rId31"/>
    <p:sldId id="293" r:id="rId32"/>
    <p:sldId id="282" r:id="rId33"/>
    <p:sldId id="283" r:id="rId34"/>
    <p:sldId id="284" r:id="rId35"/>
    <p:sldId id="285" r:id="rId36"/>
    <p:sldId id="286" r:id="rId37"/>
    <p:sldId id="287" r:id="rId38"/>
    <p:sldId id="294" r:id="rId39"/>
    <p:sldId id="28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B7D195"/>
    <a:srgbClr val="7B9899"/>
    <a:srgbClr val="336699"/>
    <a:srgbClr val="3366CC"/>
    <a:srgbClr val="0066FF"/>
    <a:srgbClr val="6699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66" autoAdjust="0"/>
    <p:restoredTop sz="87472" autoAdjust="0"/>
  </p:normalViewPr>
  <p:slideViewPr>
    <p:cSldViewPr snapToGrid="0">
      <p:cViewPr varScale="1">
        <p:scale>
          <a:sx n="93" d="100"/>
          <a:sy n="93" d="100"/>
        </p:scale>
        <p:origin x="9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notesViewPr>
    <p:cSldViewPr snapToGrid="0">
      <p:cViewPr varScale="1">
        <p:scale>
          <a:sx n="100" d="100"/>
          <a:sy n="100" d="100"/>
        </p:scale>
        <p:origin x="-25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69CBD0-8C0B-4D27-90DC-B41D41D7835F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02D2F0-D7FC-40BF-AAD8-25E63AAF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0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0CF055-0423-4A5F-B8BE-5708116BB1BB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F4732B-9027-43F2-AC30-31A2200F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4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4A623-F52F-4A3C-ABB0-C177633260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8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5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6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5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4732B-9027-43F2-AC30-31A2200F3D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4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157163" y="64039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71600" y="305589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z="3000" dirty="0" smtClean="0">
                <a:latin typeface="Modern No. 20" pitchFamily="18" charset="0"/>
              </a:rPr>
              <a:t>Joy Fields</a:t>
            </a:r>
          </a:p>
          <a:p>
            <a:r>
              <a:rPr lang="en-US" sz="2000" i="1" dirty="0" err="1" smtClean="0">
                <a:latin typeface="Modern No. 20" pitchFamily="18" charset="0"/>
              </a:rPr>
              <a:t>Stormwater</a:t>
            </a:r>
            <a:r>
              <a:rPr lang="en-US" sz="2000" i="1" dirty="0" smtClean="0">
                <a:latin typeface="Modern No. 20" pitchFamily="18" charset="0"/>
              </a:rPr>
              <a:t> SMART Educator</a:t>
            </a:r>
          </a:p>
          <a:p>
            <a:r>
              <a:rPr lang="en-US" sz="2000" i="1" dirty="0" smtClean="0">
                <a:latin typeface="Modern No. 20" pitchFamily="18" charset="0"/>
              </a:rPr>
              <a:t>Piedmont Triad  Regional Council</a:t>
            </a:r>
            <a:endParaRPr lang="en-US" sz="2000" i="1" dirty="0">
              <a:latin typeface="Modern No. 20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04952" y="189187"/>
            <a:ext cx="8749861" cy="2049516"/>
          </a:xfrm>
        </p:spPr>
        <p:txBody>
          <a:bodyPr/>
          <a:lstStyle>
            <a:lvl1pPr>
              <a:defRPr sz="42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Davidson County Citizens For Improving Stream Health </a:t>
            </a:r>
            <a:br>
              <a:rPr lang="en-US" dirty="0" smtClean="0"/>
            </a:br>
            <a:r>
              <a:rPr lang="en-US" dirty="0" smtClean="0"/>
              <a:t>(DC FISH)</a:t>
            </a:r>
            <a:endParaRPr lang="en-US" dirty="0"/>
          </a:p>
        </p:txBody>
      </p:sp>
      <p:sp>
        <p:nvSpPr>
          <p:cNvPr id="19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20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Piedmont Triad Regional Council</a:t>
            </a:r>
            <a:endParaRPr lang="en-US" dirty="0"/>
          </a:p>
        </p:txBody>
      </p:sp>
      <p:pic>
        <p:nvPicPr>
          <p:cNvPr id="23" name="Picture 22" descr="cog_lea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3540" y="6418618"/>
            <a:ext cx="576920" cy="2659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57163" y="64039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rPr>
              <a:t>What is a Watershed?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0040" y="1657476"/>
            <a:ext cx="8503920" cy="4572000"/>
          </a:xfrm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pic>
        <p:nvPicPr>
          <p:cNvPr id="20" name="Picture 19" descr="cog_lea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3540" y="6418618"/>
            <a:ext cx="576920" cy="265956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 userDrawn="1"/>
        </p:nvSpPr>
        <p:spPr bwMode="auto">
          <a:xfrm>
            <a:off x="457200" y="16002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57163" y="64039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90086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rgbClr val="336699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pic>
        <p:nvPicPr>
          <p:cNvPr id="23" name="Picture 22" descr="cog_lea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3540" y="6418618"/>
            <a:ext cx="576920" cy="2659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white">
          <a:xfrm>
            <a:off x="0" y="0"/>
            <a:ext cx="9144000" cy="13081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7163" y="64039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152400" y="1214438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buClr>
                <a:srgbClr val="336699"/>
              </a:buClr>
              <a:defRPr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buClr>
                <a:srgbClr val="336699"/>
              </a:buClr>
              <a:defRPr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371600"/>
            <a:ext cx="8832850" cy="1524000"/>
          </a:xfrm>
          <a:prstGeom prst="rect">
            <a:avLst/>
          </a:prstGeom>
          <a:solidFill>
            <a:srgbClr val="B7D195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52400" y="1249363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971303"/>
            <a:ext cx="4041648" cy="3318483"/>
          </a:xfrm>
        </p:spPr>
        <p:txBody>
          <a:bodyPr/>
          <a:lstStyle>
            <a:lvl1pPr algn="l" rtl="0" eaLnBrk="1" latinLnBrk="0" hangingPunct="1">
              <a:spcBef>
                <a:spcPct val="20000"/>
              </a:spcBef>
              <a:buClr>
                <a:srgbClr val="336699"/>
              </a:buClr>
              <a:defRPr kumimoji="0" lang="en-US" sz="27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304800" y="1498600"/>
            <a:ext cx="1905000" cy="1295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2451100" y="1498600"/>
            <a:ext cx="1905000" cy="1295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4787900" y="1498600"/>
            <a:ext cx="1905000" cy="1295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6934200" y="1498600"/>
            <a:ext cx="1905000" cy="1295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3"/>
          <p:cNvSpPr>
            <a:spLocks noGrp="1"/>
          </p:cNvSpPr>
          <p:nvPr>
            <p:ph sz="quarter" idx="17"/>
          </p:nvPr>
        </p:nvSpPr>
        <p:spPr>
          <a:xfrm>
            <a:off x="4773908" y="2971303"/>
            <a:ext cx="4041648" cy="3318483"/>
          </a:xfrm>
        </p:spPr>
        <p:txBody>
          <a:bodyPr/>
          <a:lstStyle>
            <a:lvl1pPr algn="l" rtl="0" eaLnBrk="1" latinLnBrk="0" hangingPunct="1">
              <a:spcBef>
                <a:spcPct val="20000"/>
              </a:spcBef>
              <a:buClr>
                <a:srgbClr val="336699"/>
              </a:buClr>
              <a:defRPr kumimoji="0" lang="en-US" sz="27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9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pic>
        <p:nvPicPr>
          <p:cNvPr id="28" name="Picture 27" descr="cog_lea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3540" y="6418618"/>
            <a:ext cx="576920" cy="2659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white">
          <a:xfrm>
            <a:off x="0" y="0"/>
            <a:ext cx="9144000" cy="14509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57163" y="64039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152400" y="13398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pic>
        <p:nvPicPr>
          <p:cNvPr id="12" name="Picture 11" descr="cog_lea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3540" y="6418618"/>
            <a:ext cx="576920" cy="265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white">
          <a:xfrm>
            <a:off x="0" y="449263"/>
            <a:ext cx="9144000" cy="3984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336699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19352"/>
            <a:ext cx="2362200" cy="1087820"/>
          </a:xfrm>
        </p:spPr>
        <p:txBody>
          <a:bodyPr>
            <a:noAutofit/>
          </a:bodyPr>
          <a:lstStyle>
            <a:lvl1pPr algn="ctr"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15887" y="831272"/>
            <a:ext cx="5638800" cy="5406044"/>
          </a:xfrm>
        </p:spPr>
        <p:txBody>
          <a:bodyPr/>
          <a:lstStyle>
            <a:lvl1pPr>
              <a:buClr>
                <a:srgbClr val="336699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cog_lea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3540" y="6418618"/>
            <a:ext cx="576920" cy="265956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534400" cy="45989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7163" y="6403975"/>
            <a:ext cx="8832850" cy="311150"/>
          </a:xfrm>
          <a:prstGeom prst="rect">
            <a:avLst/>
          </a:prstGeom>
          <a:solidFill>
            <a:srgbClr val="B7D19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366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SzPct val="85000"/>
        <a:buFont typeface="Wingdings 2" pitchFamily="18" charset="2"/>
        <a:buChar char=""/>
        <a:defRPr sz="27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tormwater.pca.state.mn.us/index.php/Available_stormwater_models_and_selecting_a_mode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ptrc.maps.arcgis.com/apps/webappviewer/index.html?id=eb88315809a34dc18411f3a174a5d0a9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trc.maps.arcgis.com/home/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://ptrc.maps.arcgis.com/apps/webappviewer/index.html?id=7a35020ac29347f7bd86ca0917e15e8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055889"/>
            <a:ext cx="6400800" cy="2814823"/>
          </a:xfrm>
        </p:spPr>
        <p:txBody>
          <a:bodyPr>
            <a:noAutofit/>
          </a:bodyPr>
          <a:lstStyle/>
          <a:p>
            <a:r>
              <a:rPr lang="en-US" sz="5400" cap="small" dirty="0" smtClean="0">
                <a:solidFill>
                  <a:schemeClr val="bg1"/>
                </a:solidFill>
              </a:rPr>
              <a:t>GIS Methodology</a:t>
            </a:r>
            <a:endParaRPr lang="en-US" sz="5400" cap="small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Swearing Creek</a:t>
            </a:r>
            <a:br>
              <a:rPr lang="en-US" dirty="0" smtClean="0"/>
            </a:br>
            <a:r>
              <a:rPr lang="en-US" dirty="0" smtClean="0"/>
              <a:t>Watershed Restoration 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Piedmont Triad Regional Council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Putting the data layers together: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 descr="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495300"/>
            <a:ext cx="4552950" cy="58752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24225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data layers together: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11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" y="1362075"/>
            <a:ext cx="8351044" cy="504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data layers together: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" y="1363591"/>
            <a:ext cx="8351044" cy="50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data layers together: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" y="1363591"/>
            <a:ext cx="8351043" cy="50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Sum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" y="1363591"/>
            <a:ext cx="8351043" cy="50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parcel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" y="1363591"/>
            <a:ext cx="8351043" cy="50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Statistics to rank mean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" y="1363591"/>
            <a:ext cx="8351043" cy="50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Conservation Output Raster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5" y="6405563"/>
            <a:ext cx="30448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11" y="612774"/>
            <a:ext cx="4468127" cy="578228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26620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Stress </a:t>
            </a:r>
            <a:br>
              <a:rPr lang="en-US" dirty="0"/>
            </a:br>
            <a:r>
              <a:rPr lang="en-US" dirty="0"/>
              <a:t>Input Layers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5" y="6405563"/>
            <a:ext cx="30448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229" r="25873" b="37340"/>
          <a:stretch/>
        </p:blipFill>
        <p:spPr>
          <a:xfrm>
            <a:off x="2895600" y="1666875"/>
            <a:ext cx="6106099" cy="377275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24276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Future Growth</a:t>
            </a:r>
            <a:br>
              <a:rPr lang="en-US" dirty="0"/>
            </a:br>
            <a:r>
              <a:rPr lang="en-US" dirty="0"/>
              <a:t>Input Layers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5" y="6405563"/>
            <a:ext cx="30448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448" r="6955" b="38869"/>
          <a:stretch/>
        </p:blipFill>
        <p:spPr>
          <a:xfrm>
            <a:off x="2886075" y="2114550"/>
            <a:ext cx="6253811" cy="293223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41105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900860"/>
            <a:ext cx="7772400" cy="325229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>
                <a:solidFill>
                  <a:schemeClr val="bg1"/>
                </a:solidFill>
                <a:effectLst/>
              </a:rPr>
              <a:t>Past Local Watershed Projects 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      (</a:t>
            </a:r>
            <a:r>
              <a:rPr lang="en-US" sz="2800" b="0" cap="none" dirty="0">
                <a:solidFill>
                  <a:schemeClr val="bg1"/>
                </a:solidFill>
                <a:effectLst/>
              </a:rPr>
              <a:t>Project Selection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)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New Techniques for Swearing Creek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Piedmont Together Scenario Modeling &amp; Green Infrastructure Network – how to apply</a:t>
            </a:r>
            <a:endParaRPr lang="en-US" sz="2800" b="0" cap="none" dirty="0">
              <a:solidFill>
                <a:schemeClr val="bg1"/>
              </a:solidFill>
              <a:effectLst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Piedmont Triad Regional Council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Stress</a:t>
            </a:r>
            <a:br>
              <a:rPr lang="en-US" dirty="0"/>
            </a:br>
            <a:r>
              <a:rPr lang="en-US" dirty="0"/>
              <a:t>Output Raster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5" y="6405563"/>
            <a:ext cx="30448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11" y="612775"/>
            <a:ext cx="4468127" cy="578228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37951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Project Atlas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5" y="6410325"/>
            <a:ext cx="30448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12276" r="10588" b="5257"/>
          <a:stretch/>
        </p:blipFill>
        <p:spPr>
          <a:xfrm>
            <a:off x="3324225" y="509102"/>
            <a:ext cx="4314825" cy="5887284"/>
          </a:xfr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39992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1225" cy="1524000"/>
          </a:xfrm>
        </p:spPr>
        <p:txBody>
          <a:bodyPr/>
          <a:lstStyle/>
          <a:p>
            <a:r>
              <a:rPr lang="en-US" dirty="0" smtClean="0"/>
              <a:t>New Techniques for Swearing Creek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722313" y="2900860"/>
            <a:ext cx="7772400" cy="325229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Buffer Analysis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GIS to guide field work</a:t>
            </a:r>
            <a:endParaRPr lang="en-US" sz="2800" b="0" cap="none" dirty="0">
              <a:solidFill>
                <a:schemeClr val="bg1"/>
              </a:solidFill>
              <a:effectLst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</a:t>
            </a:r>
            <a:r>
              <a:rPr lang="en-US" dirty="0" smtClean="0">
                <a:solidFill>
                  <a:srgbClr val="B7D195"/>
                </a:solidFill>
              </a:rPr>
              <a:t>Projects     </a:t>
            </a:r>
            <a:r>
              <a:rPr lang="en-US" dirty="0" smtClean="0">
                <a:solidFill>
                  <a:schemeClr val="bg1"/>
                </a:solidFill>
              </a:rPr>
              <a:t>New Techniques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Riparian buffer analysis to build upon GIS model</a:t>
            </a:r>
          </a:p>
          <a:p>
            <a:r>
              <a:rPr lang="en-US" dirty="0" smtClean="0"/>
              <a:t>Review vegetated cover within 100-foot stream buffer for each stream segment</a:t>
            </a:r>
          </a:p>
          <a:p>
            <a:r>
              <a:rPr lang="en-US" dirty="0" smtClean="0"/>
              <a:t>5 tiered system: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Pristine – complete cover 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Impacted – majority cover with some human activity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Managed – human activity actively degrades streams; buffer absent on one side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Degraded – buffer mostly absent on both sides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Absent – no vegetated buffer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40026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Elkin Water Supply Watershed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</a:p>
          <a:p>
            <a:r>
              <a:rPr lang="en-US" dirty="0" smtClean="0"/>
              <a:t>Stream Health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6" y="574161"/>
            <a:ext cx="4467224" cy="578111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34282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Elkin Water Supply Watershed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</a:p>
          <a:p>
            <a:r>
              <a:rPr lang="en-US" dirty="0" smtClean="0"/>
              <a:t>Stream Health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6" y="574161"/>
            <a:ext cx="4467224" cy="57811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1730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NHD </a:t>
            </a:r>
            <a:r>
              <a:rPr lang="en-US" dirty="0" err="1" smtClean="0"/>
              <a:t>Flowline</a:t>
            </a:r>
            <a:r>
              <a:rPr lang="en-US" dirty="0" smtClean="0"/>
              <a:t> provides   364 stream segment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3" y="1371600"/>
            <a:ext cx="1666085" cy="49080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9246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NHD </a:t>
            </a:r>
            <a:r>
              <a:rPr lang="en-US" dirty="0" err="1" smtClean="0"/>
              <a:t>Flowline</a:t>
            </a:r>
            <a:r>
              <a:rPr lang="en-US" dirty="0" smtClean="0"/>
              <a:t> provides   364 stream segment</a:t>
            </a:r>
          </a:p>
          <a:p>
            <a:r>
              <a:rPr lang="en-US" dirty="0" err="1" smtClean="0"/>
              <a:t>ArcHydro</a:t>
            </a:r>
            <a:r>
              <a:rPr lang="en-US" dirty="0" smtClean="0"/>
              <a:t> burned-in     2,103 stream segments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3" y="1371600"/>
            <a:ext cx="1666085" cy="49080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36936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Modeling to Guide Fieldwork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Predictions for:</a:t>
            </a:r>
          </a:p>
          <a:p>
            <a:pPr lvl="1"/>
            <a:r>
              <a:rPr lang="en-US" dirty="0" smtClean="0"/>
              <a:t>Sediment loads</a:t>
            </a:r>
          </a:p>
          <a:p>
            <a:pPr lvl="1"/>
            <a:r>
              <a:rPr lang="en-US" dirty="0" smtClean="0"/>
              <a:t>Nitrogen &amp; phosphorus loads</a:t>
            </a:r>
          </a:p>
          <a:p>
            <a:pPr lvl="1"/>
            <a:r>
              <a:rPr lang="en-US" dirty="0" smtClean="0"/>
              <a:t>Bacterial impairment</a:t>
            </a:r>
          </a:p>
          <a:p>
            <a:pPr lvl="1"/>
            <a:r>
              <a:rPr lang="en-US" dirty="0" smtClean="0"/>
              <a:t>BMP Sites</a:t>
            </a:r>
          </a:p>
          <a:p>
            <a:r>
              <a:rPr lang="en-US" dirty="0" smtClean="0"/>
              <a:t>Model potential benefits of potential BMP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Runoff based on </a:t>
            </a:r>
            <a:r>
              <a:rPr lang="en-US" dirty="0" err="1" smtClean="0"/>
              <a:t>landuses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28623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Modeling to Guide Fieldwork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Better Assessment Science Integrating Point and </a:t>
            </a:r>
            <a:r>
              <a:rPr lang="en-US" dirty="0" err="1" smtClean="0"/>
              <a:t>NonPoint</a:t>
            </a:r>
            <a:r>
              <a:rPr lang="en-US" dirty="0" smtClean="0"/>
              <a:t> Sources (BASINS)</a:t>
            </a:r>
          </a:p>
          <a:p>
            <a:r>
              <a:rPr lang="en-US" dirty="0" smtClean="0"/>
              <a:t>Generalized Watershed Loading Function (GWLF)</a:t>
            </a:r>
          </a:p>
          <a:p>
            <a:pPr lvl="1"/>
            <a:r>
              <a:rPr lang="en-US" dirty="0" smtClean="0"/>
              <a:t>Assesses non-point source flow and sediment and nutrient loading from urban and rural watersheds</a:t>
            </a:r>
          </a:p>
          <a:p>
            <a:pPr lvl="1"/>
            <a:r>
              <a:rPr lang="en-US" dirty="0" smtClean="0"/>
              <a:t>Simulates runoff, sediment, and nutrient loadings (N &amp; P) from a watershed given land covers</a:t>
            </a:r>
          </a:p>
          <a:p>
            <a:r>
              <a:rPr lang="en-US" dirty="0" smtClean="0"/>
              <a:t>Pollutant Loading Estimator (PLOAD)</a:t>
            </a:r>
          </a:p>
          <a:p>
            <a:pPr lvl="1"/>
            <a:r>
              <a:rPr lang="en-US" dirty="0" smtClean="0"/>
              <a:t>Computes nonpoint source loads based on annual precipitation, land uses and BMPs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6590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Local Watershed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Lower Abbotts Creek</a:t>
            </a:r>
          </a:p>
          <a:p>
            <a:r>
              <a:rPr lang="en-US" dirty="0" smtClean="0"/>
              <a:t>Rich Fork Creek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52" y="1505076"/>
            <a:ext cx="365067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Modeling to Guide Fieldwork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Soil and Water Assessment Tool (SWAT)</a:t>
            </a:r>
          </a:p>
          <a:p>
            <a:pPr lvl="1"/>
            <a:r>
              <a:rPr lang="en-US" dirty="0"/>
              <a:t>Simulates quality and quantity of surface and ground water </a:t>
            </a:r>
          </a:p>
          <a:p>
            <a:pPr lvl="1"/>
            <a:r>
              <a:rPr lang="en-US" dirty="0"/>
              <a:t>Predicts the environmental impact of land use, land management practices and climate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r>
              <a:rPr lang="en-US" dirty="0" smtClean="0"/>
              <a:t>~~~~~~~~~~~~~~~~~~~~~~~~~~~~~~~~~~~~</a:t>
            </a:r>
            <a:endParaRPr lang="en-US" dirty="0"/>
          </a:p>
          <a:p>
            <a:r>
              <a:rPr lang="en-US" dirty="0" smtClean="0"/>
              <a:t>System for Urban </a:t>
            </a:r>
            <a:r>
              <a:rPr lang="en-US" dirty="0" err="1" smtClean="0"/>
              <a:t>Stormwater</a:t>
            </a:r>
            <a:r>
              <a:rPr lang="en-US" dirty="0" smtClean="0"/>
              <a:t> Treatment and Analysis </a:t>
            </a:r>
            <a:r>
              <a:rPr lang="en-US" dirty="0" err="1" smtClean="0"/>
              <a:t>INtegration</a:t>
            </a:r>
            <a:r>
              <a:rPr lang="en-US" dirty="0" smtClean="0"/>
              <a:t> (SUSTAIN)</a:t>
            </a:r>
          </a:p>
          <a:p>
            <a:pPr lvl="1"/>
            <a:r>
              <a:rPr lang="en-US" dirty="0" smtClean="0"/>
              <a:t>Identifies cost-effective methods to address </a:t>
            </a:r>
            <a:r>
              <a:rPr lang="en-US" dirty="0" err="1" smtClean="0"/>
              <a:t>stormwater</a:t>
            </a:r>
            <a:r>
              <a:rPr lang="en-US" dirty="0" smtClean="0"/>
              <a:t> (BMPs)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328613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Modeling to Guide Fieldwork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  <a:hlinkClick r:id="rId2"/>
              </a:rPr>
              <a:t>http://</a:t>
            </a:r>
            <a:r>
              <a:rPr lang="en-US" dirty="0" smtClean="0">
                <a:solidFill>
                  <a:srgbClr val="002060"/>
                </a:solidFill>
                <a:effectLst/>
                <a:hlinkClick r:id="rId2"/>
              </a:rPr>
              <a:t>stormwater.pca.state.mn.us/index.php/Available_stormwater_models_and_selecting_a_model</a:t>
            </a:r>
            <a:endParaRPr lang="en-US" dirty="0" smtClean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</a:t>
            </a:r>
            <a:r>
              <a:rPr lang="en-US" dirty="0">
                <a:solidFill>
                  <a:schemeClr val="bg1"/>
                </a:solidFill>
              </a:rPr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153516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Piedmont Together Work – </a:t>
            </a:r>
            <a:br>
              <a:rPr lang="en-US" dirty="0" smtClean="0"/>
            </a:br>
            <a:r>
              <a:rPr lang="en-US" dirty="0" smtClean="0"/>
              <a:t>how do we incorporate?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</a:t>
            </a:r>
            <a:r>
              <a:rPr lang="en-US" dirty="0" smtClean="0">
                <a:solidFill>
                  <a:srgbClr val="B7D195"/>
                </a:solidFill>
              </a:rPr>
              <a:t>Techniques     </a:t>
            </a:r>
            <a:r>
              <a:rPr lang="en-US" dirty="0" smtClean="0">
                <a:solidFill>
                  <a:schemeClr val="bg1"/>
                </a:solidFill>
              </a:rPr>
              <a:t>Piedmont Together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722313" y="2900860"/>
            <a:ext cx="7772400" cy="325229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Green Infrastructure Network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Scenario 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Modeling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2800" b="0" cap="none" dirty="0" err="1" smtClean="0">
                <a:solidFill>
                  <a:schemeClr val="bg1"/>
                </a:solidFill>
                <a:effectLst/>
              </a:rPr>
              <a:t>MapViewers</a:t>
            </a:r>
            <a:endParaRPr lang="en-US" sz="2800" b="0" cap="none" dirty="0">
              <a:solidFill>
                <a:schemeClr val="bg1"/>
              </a:solidFill>
              <a:effectLst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Infrastructure 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38125" y="2286000"/>
            <a:ext cx="2581275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Input Layers: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Water (PTRC regional assessment)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Biodiversity        (state assessment)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Farm &amp; Forest</a:t>
            </a:r>
          </a:p>
          <a:p>
            <a:pPr marL="514350" lvl="1" indent="-171450"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/>
              <a:t>PUV</a:t>
            </a:r>
          </a:p>
          <a:p>
            <a:pPr marL="514350" lvl="1" indent="-171450"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/>
              <a:t>Prime Farmland Soils</a:t>
            </a:r>
          </a:p>
          <a:p>
            <a:pPr marL="514350" lvl="1" indent="-171450"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/>
              <a:t>Contiguous Forest Cover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73" y="536574"/>
            <a:ext cx="4515752" cy="5843915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</p:spTree>
    <p:extLst>
      <p:ext uri="{BB962C8B-B14F-4D97-AF65-F5344CB8AC3E}">
        <p14:creationId xmlns:p14="http://schemas.microsoft.com/office/powerpoint/2010/main" val="4077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Trend Development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3" y="565149"/>
            <a:ext cx="4487177" cy="5806935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</p:spTree>
    <p:extLst>
      <p:ext uri="{BB962C8B-B14F-4D97-AF65-F5344CB8AC3E}">
        <p14:creationId xmlns:p14="http://schemas.microsoft.com/office/powerpoint/2010/main" val="33014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1. Efficient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3" y="565149"/>
            <a:ext cx="4487177" cy="58069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</p:spTree>
    <p:extLst>
      <p:ext uri="{BB962C8B-B14F-4D97-AF65-F5344CB8AC3E}">
        <p14:creationId xmlns:p14="http://schemas.microsoft.com/office/powerpoint/2010/main" val="12364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Connections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3" y="565149"/>
            <a:ext cx="4487176" cy="58069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</p:spTree>
    <p:extLst>
      <p:ext uri="{BB962C8B-B14F-4D97-AF65-F5344CB8AC3E}">
        <p14:creationId xmlns:p14="http://schemas.microsoft.com/office/powerpoint/2010/main" val="10976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3. Conservation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3" y="565149"/>
            <a:ext cx="4487176" cy="58069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</p:spTree>
    <p:extLst>
      <p:ext uri="{BB962C8B-B14F-4D97-AF65-F5344CB8AC3E}">
        <p14:creationId xmlns:p14="http://schemas.microsoft.com/office/powerpoint/2010/main" val="19064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Hybrid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3" y="565149"/>
            <a:ext cx="4487175" cy="58069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</p:spTree>
    <p:extLst>
      <p:ext uri="{BB962C8B-B14F-4D97-AF65-F5344CB8AC3E}">
        <p14:creationId xmlns:p14="http://schemas.microsoft.com/office/powerpoint/2010/main" val="18326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Viewers</a:t>
            </a:r>
            <a:endParaRPr lang="en-US" dirty="0"/>
          </a:p>
        </p:txBody>
      </p:sp>
      <p:pic>
        <p:nvPicPr>
          <p:cNvPr id="14" name="Content Placeholder 13">
            <a:hlinkClick r:id="rId2"/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47"/>
          <a:stretch/>
        </p:blipFill>
        <p:spPr>
          <a:xfrm>
            <a:off x="5326580" y="2971800"/>
            <a:ext cx="2732639" cy="331452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B7D195"/>
                </a:solidFill>
              </a:rPr>
              <a:t>Past Projects     New Techniques     </a:t>
            </a:r>
            <a:r>
              <a:rPr lang="en-US" dirty="0">
                <a:solidFill>
                  <a:schemeClr val="bg1"/>
                </a:solidFill>
              </a:rPr>
              <a:t>Piedmont Together</a:t>
            </a:r>
          </a:p>
        </p:txBody>
      </p:sp>
      <p:pic>
        <p:nvPicPr>
          <p:cNvPr id="15" name="Content Placeholder 14">
            <a:hlinkClick r:id="rId4"/>
          </p:cNvPr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3" y="2971800"/>
            <a:ext cx="3726858" cy="3317875"/>
          </a:xfrm>
        </p:spPr>
      </p:pic>
      <p:sp>
        <p:nvSpPr>
          <p:cNvPr id="16" name="TextBox 15"/>
          <p:cNvSpPr txBox="1"/>
          <p:nvPr/>
        </p:nvSpPr>
        <p:spPr>
          <a:xfrm>
            <a:off x="2032568" y="1489047"/>
            <a:ext cx="50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hlinkClick r:id="rId6"/>
              </a:rPr>
              <a:t>http://ptrc.maps.arcgis.com/home/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8619" y="2273496"/>
            <a:ext cx="244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Piedmont Together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6995" y="2273495"/>
            <a:ext cx="215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Swearing Creek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Abbotts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Watershed Assessment</a:t>
            </a:r>
          </a:p>
          <a:p>
            <a:r>
              <a:rPr lang="en-US" dirty="0" smtClean="0"/>
              <a:t>Field Assessment (focused on 6 out of 10 </a:t>
            </a:r>
            <a:r>
              <a:rPr lang="en-US" dirty="0" err="1" smtClean="0"/>
              <a:t>subwatersheds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1,733 opportunities identified at 830 sites using 17 BMP categories</a:t>
            </a:r>
          </a:p>
          <a:p>
            <a:r>
              <a:rPr lang="en-US" dirty="0" smtClean="0"/>
              <a:t>Restoration Plan – to coordinate needs identified in the assessment</a:t>
            </a:r>
          </a:p>
          <a:p>
            <a:pPr lvl="1"/>
            <a:r>
              <a:rPr lang="en-US" dirty="0" smtClean="0"/>
              <a:t>4 phases outline actions steps to implement:</a:t>
            </a:r>
          </a:p>
          <a:p>
            <a:pPr lvl="2"/>
            <a:r>
              <a:rPr lang="en-US" dirty="0" smtClean="0"/>
              <a:t>10 policy recommendations</a:t>
            </a:r>
          </a:p>
          <a:p>
            <a:pPr lvl="2"/>
            <a:r>
              <a:rPr lang="en-US" dirty="0" smtClean="0"/>
              <a:t>25 projects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2698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Abbotts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39" y="1657476"/>
            <a:ext cx="4261485" cy="4572000"/>
          </a:xfrm>
        </p:spPr>
        <p:txBody>
          <a:bodyPr/>
          <a:lstStyle/>
          <a:p>
            <a:r>
              <a:rPr lang="en-US" dirty="0" smtClean="0"/>
              <a:t>GIS Analysis to identify and rank projects</a:t>
            </a:r>
          </a:p>
          <a:p>
            <a:pPr lvl="1"/>
            <a:r>
              <a:rPr lang="en-US" dirty="0" smtClean="0"/>
              <a:t>50 restoration opportunities</a:t>
            </a:r>
          </a:p>
          <a:p>
            <a:pPr lvl="1"/>
            <a:r>
              <a:rPr lang="en-US" dirty="0" smtClean="0"/>
              <a:t>50 conservation sites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574179"/>
            <a:ext cx="3597275" cy="46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Abbotts Creek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Conservation </a:t>
            </a:r>
            <a:br>
              <a:rPr lang="en-US" dirty="0"/>
            </a:br>
            <a:r>
              <a:rPr lang="en-US" dirty="0"/>
              <a:t>Input Layers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4935" r="29420" b="12406"/>
          <a:stretch/>
        </p:blipFill>
        <p:spPr>
          <a:xfrm>
            <a:off x="2847709" y="528503"/>
            <a:ext cx="6172466" cy="58770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5" y="6405563"/>
            <a:ext cx="30448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3341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Putting the data layers together: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 descr="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495300"/>
            <a:ext cx="4552950" cy="5875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6075" y="1867796"/>
            <a:ext cx="4552950" cy="4502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40851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Putting the data layers together: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 descr="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495300"/>
            <a:ext cx="4552950" cy="5875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6075" y="3419474"/>
            <a:ext cx="4552950" cy="29510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2330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Abbotts Creek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Putting the data layers together: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 descr="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495300"/>
            <a:ext cx="4552950" cy="5875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6075" y="4895850"/>
            <a:ext cx="4552950" cy="14746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Past Projects</a:t>
            </a:r>
          </a:p>
        </p:txBody>
      </p:sp>
    </p:spTree>
    <p:extLst>
      <p:ext uri="{BB962C8B-B14F-4D97-AF65-F5344CB8AC3E}">
        <p14:creationId xmlns:p14="http://schemas.microsoft.com/office/powerpoint/2010/main" val="26981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TRC_Slides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PTRC_Slides</Template>
  <TotalTime>1434</TotalTime>
  <Words>741</Words>
  <Application>Microsoft Office PowerPoint</Application>
  <PresentationFormat>On-screen Show (4:3)</PresentationFormat>
  <Paragraphs>218</Paragraphs>
  <Slides>39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Georgia</vt:lpstr>
      <vt:lpstr>Modern No. 20</vt:lpstr>
      <vt:lpstr>Tw Cen MT</vt:lpstr>
      <vt:lpstr>Wingdings</vt:lpstr>
      <vt:lpstr>Wingdings 2</vt:lpstr>
      <vt:lpstr>PTRC_Slides</vt:lpstr>
      <vt:lpstr>Swearing Creek Watershed Restoration Plan</vt:lpstr>
      <vt:lpstr>GIS Methodology</vt:lpstr>
      <vt:lpstr>Past Local Watershed Projects</vt:lpstr>
      <vt:lpstr>Lower Abbotts Creek</vt:lpstr>
      <vt:lpstr>Lower Abbotts Creek</vt:lpstr>
      <vt:lpstr>Lower Abbotts Creek</vt:lpstr>
      <vt:lpstr>Lower Abbotts Creek</vt:lpstr>
      <vt:lpstr>Lower Abbotts Creek</vt:lpstr>
      <vt:lpstr>Lower Abbotts Creek</vt:lpstr>
      <vt:lpstr>Lower Abbotts Creek</vt:lpstr>
      <vt:lpstr>Putting the data layers together:</vt:lpstr>
      <vt:lpstr>Putting the data layers together:</vt:lpstr>
      <vt:lpstr>Putting the data layers together:</vt:lpstr>
      <vt:lpstr>Weighted Sum Tool</vt:lpstr>
      <vt:lpstr>Overlay parcel boundaries</vt:lpstr>
      <vt:lpstr>Zonal Statistics to rank mean values</vt:lpstr>
      <vt:lpstr>Lower Abbotts Creek</vt:lpstr>
      <vt:lpstr>Lower Abbotts Creek</vt:lpstr>
      <vt:lpstr>Lower Abbotts Creek</vt:lpstr>
      <vt:lpstr>Lower Abbotts Creek</vt:lpstr>
      <vt:lpstr>Lower Abbotts Creek</vt:lpstr>
      <vt:lpstr>New Techniques for Swearing Creek</vt:lpstr>
      <vt:lpstr>Buffer Analysis</vt:lpstr>
      <vt:lpstr>Elkin Water Supply Watershed</vt:lpstr>
      <vt:lpstr>Elkin Water Supply Watershed</vt:lpstr>
      <vt:lpstr>Buffer Analysis</vt:lpstr>
      <vt:lpstr>Buffer Analysis</vt:lpstr>
      <vt:lpstr>GIS Modeling to Guide Fieldwork</vt:lpstr>
      <vt:lpstr>GIS Modeling to Guide Fieldwork</vt:lpstr>
      <vt:lpstr>GIS Modeling to Guide Fieldwork</vt:lpstr>
      <vt:lpstr>GIS Modeling to Guide Fieldwork</vt:lpstr>
      <vt:lpstr>Piedmont Together Work –  how do we incorporate?</vt:lpstr>
      <vt:lpstr>Green Infrastructure Network</vt:lpstr>
      <vt:lpstr>Scenario Modeling</vt:lpstr>
      <vt:lpstr>Scenario Modeling</vt:lpstr>
      <vt:lpstr>Scenario Modeling</vt:lpstr>
      <vt:lpstr>Scenario Modeling</vt:lpstr>
      <vt:lpstr>Scenario Modeling</vt:lpstr>
      <vt:lpstr>Map Viewers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ejernigan</dc:creator>
  <cp:lastModifiedBy>Malinda Ford</cp:lastModifiedBy>
  <cp:revision>103</cp:revision>
  <dcterms:created xsi:type="dcterms:W3CDTF">2012-06-04T15:00:44Z</dcterms:created>
  <dcterms:modified xsi:type="dcterms:W3CDTF">2015-08-25T19:20:17Z</dcterms:modified>
</cp:coreProperties>
</file>