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2" r:id="rId3"/>
    <p:sldId id="293" r:id="rId4"/>
    <p:sldId id="257" r:id="rId5"/>
    <p:sldId id="294" r:id="rId6"/>
    <p:sldId id="300" r:id="rId7"/>
    <p:sldId id="297" r:id="rId8"/>
    <p:sldId id="299" r:id="rId9"/>
    <p:sldId id="304" r:id="rId10"/>
    <p:sldId id="301" r:id="rId11"/>
    <p:sldId id="291" r:id="rId12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 autoAdjust="0"/>
    <p:restoredTop sz="75719" autoAdjust="0"/>
  </p:normalViewPr>
  <p:slideViewPr>
    <p:cSldViewPr snapToGrid="0">
      <p:cViewPr varScale="1">
        <p:scale>
          <a:sx n="66" d="100"/>
          <a:sy n="66" d="100"/>
        </p:scale>
        <p:origin x="11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EB8906-0CD1-4374-B46C-8F8F7C8B00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9C8F-DFBA-4111-B822-E78FFECCA3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DCA09-62E9-4DBB-A780-0496369F3D49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70DCE-1B84-4802-9C02-9A5E4B5AAB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9D535-CA86-444B-AB24-4EC049D6E0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76454-99FF-41E2-BF81-18181CAF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08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3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9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76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3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.wrenn@ncdenr.gov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k.vanderborgh@ncdenr.gov" TargetMode="External"/><Relationship Id="rId5" Type="http://schemas.openxmlformats.org/officeDocument/2006/relationships/hyperlink" Target="mailto:Elizabeth.Fensin@ncdenr.gov" TargetMode="External"/><Relationship Id="rId4" Type="http://schemas.openxmlformats.org/officeDocument/2006/relationships/hyperlink" Target="mailto:Leigh.Stevenson@ncdenr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5059" y="3274541"/>
            <a:ext cx="6544575" cy="109975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Phytoplankton Sampling Protocols Development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Department of Environmental Quality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Division of Water 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92" y="2778062"/>
            <a:ext cx="4489142" cy="61477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July 31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2654A-71D3-469C-AE6B-B979B0999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26"/>
            <a:ext cx="4265141" cy="106124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5B7D-1526-4E8C-A950-0659EDDE6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29" y="1080445"/>
            <a:ext cx="5290751" cy="501967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Phyto sampling protocols needed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Can be field tested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Multiple agencies/organizations can follow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Blooms can be better documented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Exposure risks be better evaluated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Data is comparable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Data is defensible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6E2BD-5591-411D-A421-1A907F02B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1D4D31-B8C7-4255-87B8-90002EEC4F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60" y="3467327"/>
            <a:ext cx="3535680" cy="2651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1881F6-D901-4CBF-9847-7936DB375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681" y="1037965"/>
            <a:ext cx="5824031" cy="4206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6448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9566189" cy="106124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Contact Information: Ecosystems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78" y="1205577"/>
            <a:ext cx="10515600" cy="501967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Brian Wrenn: Supervisor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3"/>
              </a:rPr>
              <a:t>brian.wrenn@ncdenr.gov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(919) 743-8409</a:t>
            </a:r>
          </a:p>
          <a:p>
            <a:r>
              <a:rPr lang="en-US" dirty="0">
                <a:solidFill>
                  <a:schemeClr val="tx1"/>
                </a:solidFill>
              </a:rPr>
              <a:t>Leigh Stevenson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4"/>
              </a:rPr>
              <a:t>leigh.Stevenson@ncdenr.gov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(919) 743-8451</a:t>
            </a:r>
          </a:p>
          <a:p>
            <a:r>
              <a:rPr lang="en-US" dirty="0">
                <a:solidFill>
                  <a:schemeClr val="tx1"/>
                </a:solidFill>
              </a:rPr>
              <a:t>Elizabeth Fensin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5"/>
              </a:rPr>
              <a:t>elizabeth.Fensin@ncdenr.gov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(919) 743-8421</a:t>
            </a:r>
          </a:p>
          <a:p>
            <a:r>
              <a:rPr lang="en-US" dirty="0">
                <a:solidFill>
                  <a:schemeClr val="tx1"/>
                </a:solidFill>
              </a:rPr>
              <a:t>Mark Vander Borgh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6"/>
              </a:rPr>
              <a:t>mark.vanderborgh@ncdenr.gov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(919) 743-8423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bas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46845" y="1396710"/>
            <a:ext cx="5554189" cy="4389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6557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1DD60-135A-441A-926D-2B7EBFD42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140"/>
            <a:ext cx="6439930" cy="106124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Why do we need them?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DA6B4-22BE-4897-8CC5-963BC1E91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Algal blooms occur in the Cape Fear River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Algae known to produce toxins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Large long river</a:t>
            </a:r>
          </a:p>
          <a:p>
            <a:r>
              <a:rPr lang="en-US" dirty="0">
                <a:solidFill>
                  <a:schemeClr val="tx1"/>
                </a:solidFill>
              </a:rPr>
              <a:t>Monitoring/Assessing blooms requires multiple agencies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2013 Seventy one miles of visible flecks and swirls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Coordinated response: </a:t>
            </a:r>
          </a:p>
          <a:p>
            <a:pPr lvl="3"/>
            <a:r>
              <a:rPr lang="en-US" sz="1600" dirty="0">
                <a:solidFill>
                  <a:schemeClr val="tx1"/>
                </a:solidFill>
              </a:rPr>
              <a:t>DWR (WSS, FRO, </a:t>
            </a:r>
            <a:r>
              <a:rPr lang="en-US" sz="1600" dirty="0" err="1">
                <a:solidFill>
                  <a:schemeClr val="tx1"/>
                </a:solidFill>
              </a:rPr>
              <a:t>WiRO</a:t>
            </a:r>
            <a:r>
              <a:rPr lang="en-US" sz="1600" dirty="0">
                <a:solidFill>
                  <a:schemeClr val="tx1"/>
                </a:solidFill>
              </a:rPr>
              <a:t>) Coalitions (MCFRBA &amp; LCFRP), ACOE</a:t>
            </a:r>
            <a:r>
              <a:rPr lang="en-US" sz="1600">
                <a:solidFill>
                  <a:schemeClr val="tx1"/>
                </a:solidFill>
              </a:rPr>
              <a:t>, PWS, WTP </a:t>
            </a:r>
            <a:r>
              <a:rPr lang="en-US" sz="1600" dirty="0">
                <a:solidFill>
                  <a:schemeClr val="tx1"/>
                </a:solidFill>
              </a:rPr>
              <a:t>&amp; DPH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2015 Bloom reported after the Toledo water crisis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Coordinated response:</a:t>
            </a:r>
          </a:p>
          <a:p>
            <a:pPr lvl="3"/>
            <a:r>
              <a:rPr lang="en-US" sz="1600" dirty="0">
                <a:solidFill>
                  <a:schemeClr val="tx1"/>
                </a:solidFill>
              </a:rPr>
              <a:t>DWR (WSS, </a:t>
            </a:r>
            <a:r>
              <a:rPr lang="en-US" sz="1600" dirty="0" err="1">
                <a:solidFill>
                  <a:schemeClr val="tx1"/>
                </a:solidFill>
              </a:rPr>
              <a:t>WiRO</a:t>
            </a:r>
            <a:r>
              <a:rPr lang="en-US" sz="1600" dirty="0">
                <a:solidFill>
                  <a:schemeClr val="tx1"/>
                </a:solidFill>
              </a:rPr>
              <a:t>), PWS, DPH, WTPs, &amp; Coalitions (MCFRBA &amp; LCFRP)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Cape Fear River Water Quality Model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E5FF0-23F4-46BC-8217-D90EFCBF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4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F803B-28F2-4AB8-81E0-7A09B5317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98426"/>
            <a:ext cx="7453184" cy="106124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Current protocols insufficient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3E187-AED1-4C5E-959C-1F7C9E701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727"/>
            <a:ext cx="7984524" cy="50196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Developed for routine monitoring</a:t>
            </a:r>
          </a:p>
          <a:p>
            <a:r>
              <a:rPr lang="en-US" dirty="0">
                <a:solidFill>
                  <a:schemeClr val="tx1"/>
                </a:solidFill>
              </a:rPr>
              <a:t>Episodic protocols too general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Encompasses all algae, aquatic plants and related organisms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Random bottles (i.e. Water, Gatorade, gelato)</a:t>
            </a:r>
          </a:p>
          <a:p>
            <a:r>
              <a:rPr lang="en-US" dirty="0">
                <a:solidFill>
                  <a:schemeClr val="tx1"/>
                </a:solidFill>
              </a:rPr>
              <a:t>Health concerns not major focus</a:t>
            </a:r>
          </a:p>
          <a:p>
            <a:r>
              <a:rPr lang="en-US" dirty="0">
                <a:solidFill>
                  <a:schemeClr val="tx1"/>
                </a:solidFill>
              </a:rPr>
              <a:t>Needs to address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In-house Cyanotoxin analytical capabilities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Collection and handling important!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Quality Assurance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Results must be legally defensible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3D73F-4C81-4ADF-82B3-BA77E2FD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685A7-1C41-4944-82BA-326BC3E458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937" y="2582914"/>
            <a:ext cx="2790821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77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8426"/>
            <a:ext cx="4660557" cy="106124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Algae Basics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5680" y="1194002"/>
            <a:ext cx="7267832" cy="50196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Not plants!</a:t>
            </a:r>
          </a:p>
          <a:p>
            <a:r>
              <a:rPr lang="en-US" dirty="0">
                <a:solidFill>
                  <a:schemeClr val="tx1"/>
                </a:solidFill>
              </a:rPr>
              <a:t>Diverse group of somewhat related organisms</a:t>
            </a:r>
          </a:p>
          <a:p>
            <a:r>
              <a:rPr lang="en-US" dirty="0">
                <a:solidFill>
                  <a:schemeClr val="tx1"/>
                </a:solidFill>
              </a:rPr>
              <a:t>Algae forms: Phytoplankton, Filamentous &amp; Periphyton</a:t>
            </a:r>
          </a:p>
          <a:p>
            <a:r>
              <a:rPr lang="en-US" dirty="0">
                <a:solidFill>
                  <a:schemeClr val="tx1"/>
                </a:solidFill>
              </a:rPr>
              <a:t>Procedures concentrate on phytoplankton: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Algae in water column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Concentration varies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Spatial and temporal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Quantification/Densities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Blooms move!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Flowing water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Wind and waves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40" y="3218071"/>
            <a:ext cx="4145280" cy="3108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49699" y="4817266"/>
            <a:ext cx="2598440" cy="1463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53" y="447703"/>
            <a:ext cx="3160014" cy="2377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4953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865F-479C-4E8A-B310-64AD8AD0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26"/>
            <a:ext cx="6526427" cy="106124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difficult can it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D62B3-80A1-4CB1-932A-0DE389AB4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70" y="1228727"/>
            <a:ext cx="5228968" cy="501967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Find a bloom</a:t>
            </a:r>
          </a:p>
          <a:p>
            <a:r>
              <a:rPr lang="en-US" dirty="0">
                <a:solidFill>
                  <a:schemeClr val="tx1"/>
                </a:solidFill>
              </a:rPr>
              <a:t>Put it in a bottle</a:t>
            </a:r>
          </a:p>
          <a:p>
            <a:r>
              <a:rPr lang="en-US" dirty="0">
                <a:solidFill>
                  <a:schemeClr val="tx1"/>
                </a:solidFill>
              </a:rPr>
              <a:t>Send it to a phycologist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How many phycologists do you know?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Everything relies on: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Communication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Coordination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Contacts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PRACTICE!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98382-A64A-481A-87C2-E9EC364E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72DC7-31DB-4758-9781-921F04F934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28" y="1340480"/>
            <a:ext cx="6196401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5761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88DBE-3058-4DD4-AC94-98954FAB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63" y="98426"/>
            <a:ext cx="4349578" cy="106124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D47A6-D618-4972-A5A3-998FE19A2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727"/>
            <a:ext cx="5204254" cy="501967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do you sample?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Water column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Photic vs grab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Surface film</a:t>
            </a:r>
          </a:p>
          <a:p>
            <a:r>
              <a:rPr lang="en-US" dirty="0">
                <a:solidFill>
                  <a:schemeClr val="tx1"/>
                </a:solidFill>
              </a:rPr>
              <a:t>Shipping and handling</a:t>
            </a:r>
          </a:p>
          <a:p>
            <a:r>
              <a:rPr lang="en-US" dirty="0">
                <a:solidFill>
                  <a:schemeClr val="tx1"/>
                </a:solidFill>
              </a:rPr>
              <a:t>When to preservative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Quantification requires it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Toxin analysis? </a:t>
            </a:r>
            <a:r>
              <a:rPr lang="en-US" sz="1800" dirty="0">
                <a:solidFill>
                  <a:schemeClr val="tx1"/>
                </a:solidFill>
              </a:rPr>
              <a:t>Maybe.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Recreational: no 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Finished drinking water: yes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84E0A-F072-4314-82A4-39A136975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91FBF72-985F-4FB0-B144-A607126C7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99" y="506769"/>
            <a:ext cx="429658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2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A7D1-E5DD-49AF-85D0-D3A25DC4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26"/>
            <a:ext cx="6106297" cy="106124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is the question?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08DF9-56E0-42F3-89CF-85CCC160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727"/>
            <a:ext cx="7070124" cy="501967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Multiple protocols to select from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Photic vs grab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Quantification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Surface scoop </a:t>
            </a:r>
          </a:p>
          <a:p>
            <a:r>
              <a:rPr lang="en-US" dirty="0">
                <a:solidFill>
                  <a:schemeClr val="tx1"/>
                </a:solidFill>
              </a:rPr>
              <a:t>Exposure risk assessment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Recreational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Shoreline, surface &amp; water column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Aquatic life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Water column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Drinking water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Source (raw) and finished</a:t>
            </a:r>
          </a:p>
          <a:p>
            <a:r>
              <a:rPr lang="en-US" dirty="0">
                <a:solidFill>
                  <a:schemeClr val="tx1"/>
                </a:solidFill>
              </a:rPr>
              <a:t>Division of Public Health: Health Risk Evaluations (HREs)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HREs based on: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Cell counts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Toxin levels (</a:t>
            </a:r>
            <a:r>
              <a:rPr lang="en-US" dirty="0" err="1">
                <a:solidFill>
                  <a:schemeClr val="tx1"/>
                </a:solidFill>
              </a:rPr>
              <a:t>ug</a:t>
            </a:r>
            <a:r>
              <a:rPr lang="en-US" dirty="0">
                <a:solidFill>
                  <a:schemeClr val="tx1"/>
                </a:solidFill>
              </a:rPr>
              <a:t>/L or ppb)</a:t>
            </a:r>
          </a:p>
          <a:p>
            <a:r>
              <a:rPr lang="en-US" dirty="0">
                <a:solidFill>
                  <a:schemeClr val="tx1"/>
                </a:solidFill>
              </a:rPr>
              <a:t>May (often) require more than one sample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6429D-AB0E-4C1F-B7D6-AEA550B1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Botry beaker.JPG">
            <a:extLst>
              <a:ext uri="{FF2B5EF4-FFF2-40B4-BE49-F238E27FC236}">
                <a16:creationId xmlns:a16="http://schemas.microsoft.com/office/drawing/2014/main" id="{302ABAE2-8FF5-4C2F-A4DF-A6A9CACF0B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6495" y="1268327"/>
            <a:ext cx="2978489" cy="4023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8666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0AC78-3E00-4411-8C8D-65D1435A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26"/>
            <a:ext cx="8577649" cy="106124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Supplies, Equipment &amp;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50A-F862-4F81-ACAB-7DB81AF47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727"/>
            <a:ext cx="5266038" cy="501967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Draft Algal Bloom and Cyanotoxin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- Field Collection and Response Protocol</a:t>
            </a:r>
          </a:p>
          <a:p>
            <a:r>
              <a:rPr lang="en-US" dirty="0">
                <a:solidFill>
                  <a:schemeClr val="tx1"/>
                </a:solidFill>
              </a:rPr>
              <a:t>Sample collection form</a:t>
            </a:r>
          </a:p>
          <a:p>
            <a:r>
              <a:rPr lang="en-US" dirty="0">
                <a:solidFill>
                  <a:schemeClr val="tx1"/>
                </a:solidFill>
              </a:rPr>
              <a:t>Physical parameters: meters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Dissolved oxygen &amp; pH</a:t>
            </a:r>
          </a:p>
          <a:p>
            <a:r>
              <a:rPr lang="en-US" dirty="0">
                <a:solidFill>
                  <a:schemeClr val="tx1"/>
                </a:solidFill>
              </a:rPr>
              <a:t>Chemical parameters: bottles and coolers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Chlorophyll-a &amp; nutrients</a:t>
            </a:r>
          </a:p>
          <a:p>
            <a:r>
              <a:rPr lang="en-US" dirty="0">
                <a:solidFill>
                  <a:schemeClr val="tx1"/>
                </a:solidFill>
              </a:rPr>
              <a:t>Phytoplankton: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Bottle selection important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Disposable </a:t>
            </a:r>
          </a:p>
          <a:p>
            <a:pPr lvl="3"/>
            <a:r>
              <a:rPr lang="en-US" sz="1600" dirty="0" err="1">
                <a:solidFill>
                  <a:schemeClr val="tx1"/>
                </a:solidFill>
              </a:rPr>
              <a:t>lugol’s</a:t>
            </a:r>
            <a:r>
              <a:rPr lang="en-US" sz="1600" dirty="0">
                <a:solidFill>
                  <a:schemeClr val="tx1"/>
                </a:solidFill>
              </a:rPr>
              <a:t> solution stains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PTEG</a:t>
            </a:r>
          </a:p>
          <a:p>
            <a:pPr lvl="3"/>
            <a:r>
              <a:rPr lang="en-US" sz="1600" dirty="0">
                <a:solidFill>
                  <a:schemeClr val="tx1"/>
                </a:solidFill>
              </a:rPr>
              <a:t>Reusable</a:t>
            </a:r>
          </a:p>
          <a:p>
            <a:pPr lvl="3"/>
            <a:r>
              <a:rPr lang="en-US" sz="1600" dirty="0">
                <a:solidFill>
                  <a:schemeClr val="tx1"/>
                </a:solidFill>
              </a:rPr>
              <a:t>Wash 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Glass amber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D95E5-C44F-4D68-8B1C-C6A7E1DB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B780D97D-1B07-4655-A44C-D29F4A503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72" y="820948"/>
            <a:ext cx="4389362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2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Cyanotoxin Testing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111" y="1228727"/>
            <a:ext cx="8046308" cy="501967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Field Staff/Regional Office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Abraxis cyanotoxin test strips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Rapid assessment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Field or office use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Available for a range of toxins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Freshwater, marine, recreational &amp; finished drinking water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Currently evaluating Microcystin recreational (10 µg/L)</a:t>
            </a:r>
          </a:p>
          <a:p>
            <a:r>
              <a:rPr lang="en-US" dirty="0">
                <a:solidFill>
                  <a:schemeClr val="tx1"/>
                </a:solidFill>
              </a:rPr>
              <a:t>Water Sciences Section Chemistry Laboratory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Abraxis Cyanotoxin Automated Assay System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ELIZA instrument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Quality assurance and Quality Control procedures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sample collection, handling &amp; processing procedures</a:t>
            </a:r>
          </a:p>
          <a:p>
            <a:pPr marL="914400" lvl="2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43" y="348932"/>
            <a:ext cx="1483755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876" y="3424728"/>
            <a:ext cx="3977640" cy="2651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9930947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4286</TotalTime>
  <Words>574</Words>
  <Application>Microsoft Office PowerPoint</Application>
  <PresentationFormat>Widescreen</PresentationFormat>
  <Paragraphs>141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2_Office Theme</vt:lpstr>
      <vt:lpstr>Phytoplankton Sampling Protocols Development Department of Environmental Quality Division of Water Resources</vt:lpstr>
      <vt:lpstr>Why do we need them?</vt:lpstr>
      <vt:lpstr>Current protocols insufficient</vt:lpstr>
      <vt:lpstr>Algae Basics</vt:lpstr>
      <vt:lpstr>How difficult can it be?</vt:lpstr>
      <vt:lpstr>Challenges</vt:lpstr>
      <vt:lpstr>What is the question?</vt:lpstr>
      <vt:lpstr>Supplies, Equipment &amp; Documents</vt:lpstr>
      <vt:lpstr>Cyanotoxin Testing Development</vt:lpstr>
      <vt:lpstr>Conclusion</vt:lpstr>
      <vt:lpstr>Contact Information: Ecosystems Branch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Vander Borgh, Mark</cp:lastModifiedBy>
  <cp:revision>151</cp:revision>
  <cp:lastPrinted>2018-02-19T14:05:30Z</cp:lastPrinted>
  <dcterms:created xsi:type="dcterms:W3CDTF">2015-06-24T15:01:50Z</dcterms:created>
  <dcterms:modified xsi:type="dcterms:W3CDTF">2018-07-30T14:04:09Z</dcterms:modified>
</cp:coreProperties>
</file>