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3" r:id="rId3"/>
    <p:sldId id="290" r:id="rId4"/>
    <p:sldId id="289" r:id="rId5"/>
    <p:sldId id="287" r:id="rId6"/>
    <p:sldId id="288" r:id="rId7"/>
    <p:sldId id="291" r:id="rId8"/>
    <p:sldId id="292" r:id="rId9"/>
    <p:sldId id="294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7" autoAdjust="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40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2018/06/11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ZA" smtClean="0"/>
              <a:t>2018/06/11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607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=""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=""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=""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=""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=""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=""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=""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=""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=""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=""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=""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=""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=""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=""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=""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=""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=""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=""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3">
            <a:extLst>
              <a:ext uri="{FF2B5EF4-FFF2-40B4-BE49-F238E27FC236}">
                <a16:creationId xmlns=""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50" name="Text Placeholder 36">
            <a:extLst>
              <a:ext uri="{FF2B5EF4-FFF2-40B4-BE49-F238E27FC236}">
                <a16:creationId xmlns=""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=""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=""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=""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=""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=""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Number</a:t>
            </a:r>
            <a:endParaRPr lang="en-ZA" dirty="0"/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Website Address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ZA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Emphasized text can go here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=""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ZA" sz="120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8" r:id="rId8"/>
    <p:sldLayoutId id="2147483670" r:id="rId9"/>
    <p:sldLayoutId id="2147483653" r:id="rId10"/>
    <p:sldLayoutId id="2147483673" r:id="rId11"/>
    <p:sldLayoutId id="2147483674" r:id="rId12"/>
    <p:sldLayoutId id="2147483676" r:id="rId13"/>
    <p:sldLayoutId id="2147483677" r:id="rId14"/>
    <p:sldLayoutId id="2147483654" r:id="rId15"/>
    <p:sldLayoutId id="2147483660" r:id="rId16"/>
    <p:sldLayoutId id="2147483661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5874"/>
            <a:ext cx="6583680" cy="6858000"/>
          </a:xfr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22781"/>
            <a:ext cx="6447453" cy="2250576"/>
          </a:xfrm>
        </p:spPr>
        <p:txBody>
          <a:bodyPr/>
          <a:lstStyle/>
          <a:p>
            <a:r>
              <a:rPr lang="en-ZA" sz="3800" dirty="0" smtClean="0"/>
              <a:t>Cape Fear </a:t>
            </a:r>
            <a:br>
              <a:rPr lang="en-ZA" sz="3800" dirty="0" smtClean="0"/>
            </a:br>
            <a:r>
              <a:rPr lang="en-ZA" sz="3800" dirty="0" smtClean="0"/>
              <a:t>Monitoring Plan Overview</a:t>
            </a:r>
            <a:endParaRPr lang="en-ZA" sz="3800" dirty="0"/>
          </a:p>
        </p:txBody>
      </p:sp>
      <p:pic>
        <p:nvPicPr>
          <p:cNvPr id="12" name="Picture 11" descr="CF_OverviewMa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1" y="2911151"/>
            <a:ext cx="2059960" cy="843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Buffalo Monitoring 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80" y="913363"/>
            <a:ext cx="6711089" cy="5185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000" y="979714"/>
            <a:ext cx="4559877" cy="28178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Information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North Buffalo WWTP placed out of service on October 6, 2017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NPDES permit was rescinded in December 2017, which required one upstream and two downstream monitoring locations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MOA with DWR will need to be renegotiated before 2020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Impacted UCFRBA Stations</a:t>
            </a:r>
          </a:p>
          <a:p>
            <a:pPr algn="l"/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90776"/>
              </p:ext>
            </p:extLst>
          </p:nvPr>
        </p:nvGraphicFramePr>
        <p:xfrm>
          <a:off x="248657" y="3978590"/>
          <a:ext cx="4926562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8416"/>
                <a:gridCol w="1427584"/>
                <a:gridCol w="1045028"/>
                <a:gridCol w="746448"/>
                <a:gridCol w="8490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DWQ Station Number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Location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Station Information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Latitude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Longitude</a:t>
                      </a:r>
                      <a:endParaRPr lang="en-US" sz="13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B0480050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 Buffalo </a:t>
                      </a:r>
                      <a:r>
                        <a:rPr lang="en-US" sz="1100" dirty="0" err="1" smtClean="0"/>
                        <a:t>Crk</a:t>
                      </a:r>
                      <a:r>
                        <a:rPr lang="en-US" sz="1100" dirty="0" smtClean="0"/>
                        <a:t> at N Buffalo </a:t>
                      </a:r>
                      <a:r>
                        <a:rPr lang="en-US" sz="1100" dirty="0" err="1" smtClean="0"/>
                        <a:t>Crk</a:t>
                      </a:r>
                      <a:r>
                        <a:rPr lang="en-US" sz="1100" dirty="0" smtClean="0"/>
                        <a:t> WWTP Influent Conduit Pier at Greensboro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Ups</a:t>
                      </a:r>
                      <a:r>
                        <a:rPr lang="en-US" sz="1100" baseline="0" dirty="0" smtClean="0"/>
                        <a:t> N. Buffalo WWTP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36.1074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-79.7502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B05400504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 Buffalo </a:t>
                      </a:r>
                      <a:r>
                        <a:rPr lang="en-US" sz="1100" dirty="0" err="1" smtClean="0"/>
                        <a:t>Crk</a:t>
                      </a:r>
                      <a:r>
                        <a:rPr lang="en-US" sz="1100" dirty="0" smtClean="0"/>
                        <a:t> at </a:t>
                      </a:r>
                      <a:r>
                        <a:rPr lang="en-US" sz="1100" dirty="0" err="1" smtClean="0"/>
                        <a:t>sr</a:t>
                      </a:r>
                      <a:r>
                        <a:rPr lang="en-US" sz="1100" dirty="0" smtClean="0"/>
                        <a:t> 2770</a:t>
                      </a:r>
                      <a:r>
                        <a:rPr lang="en-US" sz="1100" baseline="0" dirty="0" smtClean="0"/>
                        <a:t> Huffine Mill Rd </a:t>
                      </a:r>
                      <a:r>
                        <a:rPr lang="en-US" sz="1100" baseline="0" dirty="0" err="1" smtClean="0"/>
                        <a:t>nr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McLeansville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Dns</a:t>
                      </a:r>
                      <a:r>
                        <a:rPr lang="en-US" sz="1100" dirty="0" smtClean="0"/>
                        <a:t> N. Buffalo WWTP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36.1299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-79.6626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69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115330"/>
            <a:ext cx="6385972" cy="665205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000" y="1152000"/>
            <a:ext cx="5639286" cy="4680000"/>
          </a:xfrm>
        </p:spPr>
        <p:txBody>
          <a:bodyPr/>
          <a:lstStyle/>
          <a:p>
            <a:r>
              <a:rPr lang="en-US" sz="2800" dirty="0" smtClean="0"/>
              <a:t>DWR Modeling Branch is requesting additional monitoring over a 2-year period</a:t>
            </a:r>
          </a:p>
          <a:p>
            <a:r>
              <a:rPr lang="en-US" sz="2800" dirty="0" smtClean="0"/>
              <a:t>Additional samples would be used to help develop a model to assist with NPDES permitting</a:t>
            </a:r>
          </a:p>
          <a:p>
            <a:r>
              <a:rPr lang="en-US" sz="2800" dirty="0" smtClean="0"/>
              <a:t>If approved, additional monitoring would begin in January 2019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574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Temporary Monitoring Stations (DWR)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BA58519-961E-4E2F-852A-A976BCD598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0" y="1152000"/>
            <a:ext cx="4473147" cy="50703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90AE2123-7BC8-4165-9FD1-CAFB6C4E0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88180"/>
              </p:ext>
            </p:extLst>
          </p:nvPr>
        </p:nvGraphicFramePr>
        <p:xfrm>
          <a:off x="461468" y="4172566"/>
          <a:ext cx="5844130" cy="20497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64409">
                  <a:extLst>
                    <a:ext uri="{9D8B030D-6E8A-4147-A177-3AD203B41FA5}">
                      <a16:colId xmlns="" xmlns:a16="http://schemas.microsoft.com/office/drawing/2014/main" val="2634377405"/>
                    </a:ext>
                  </a:extLst>
                </a:gridCol>
                <a:gridCol w="1243575">
                  <a:extLst>
                    <a:ext uri="{9D8B030D-6E8A-4147-A177-3AD203B41FA5}">
                      <a16:colId xmlns="" xmlns:a16="http://schemas.microsoft.com/office/drawing/2014/main" val="447950872"/>
                    </a:ext>
                  </a:extLst>
                </a:gridCol>
                <a:gridCol w="922789">
                  <a:extLst>
                    <a:ext uri="{9D8B030D-6E8A-4147-A177-3AD203B41FA5}">
                      <a16:colId xmlns="" xmlns:a16="http://schemas.microsoft.com/office/drawing/2014/main" val="4056541195"/>
                    </a:ext>
                  </a:extLst>
                </a:gridCol>
                <a:gridCol w="645952">
                  <a:extLst>
                    <a:ext uri="{9D8B030D-6E8A-4147-A177-3AD203B41FA5}">
                      <a16:colId xmlns="" xmlns:a16="http://schemas.microsoft.com/office/drawing/2014/main" val="549240151"/>
                    </a:ext>
                  </a:extLst>
                </a:gridCol>
                <a:gridCol w="1367405">
                  <a:extLst>
                    <a:ext uri="{9D8B030D-6E8A-4147-A177-3AD203B41FA5}">
                      <a16:colId xmlns="" xmlns:a16="http://schemas.microsoft.com/office/drawing/2014/main" val="3608737672"/>
                    </a:ext>
                  </a:extLst>
                </a:gridCol>
              </a:tblGrid>
              <a:tr h="9525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Watersheds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Receiving River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Station Location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Road Crossing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0604253"/>
                  </a:ext>
                </a:extLst>
              </a:tr>
              <a:tr h="95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Longitude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2513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Bush Creek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 River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-79.713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35.753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SR 2226: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95649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Brush Creek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 River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-79.583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35.602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SR 22 and 42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18933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Richland Creek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 River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-79.619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35.608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SR 2873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27147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Headwaters Rocky River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Rocky River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-79.493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35.802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SR1362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9726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Landrum Creek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Rocky River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-79.275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35.688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NC 902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22607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Bear Creek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Rocky River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-79.212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35.635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SR 2156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09176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Gulf Creek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Cape Fear River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-79.027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35.566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SR#1916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2682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Headwaters Locks Creek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Cape Fear River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-78.855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35.047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SR 1006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0111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Carvers Creek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Cape Fear River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-78.404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34.453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NC 87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8060472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1935" y="1441622"/>
            <a:ext cx="5550065" cy="2578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DWR are establishing 9 new sampling sites as part of this 2-year monitoring effort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sites will be monitored on a monthly basis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data will fill existing coverage gaps and assist with model calibration and validation</a:t>
            </a:r>
          </a:p>
        </p:txBody>
      </p:sp>
    </p:spTree>
    <p:extLst>
      <p:ext uri="{BB962C8B-B14F-4D97-AF65-F5344CB8AC3E}">
        <p14:creationId xmlns:p14="http://schemas.microsoft.com/office/powerpoint/2010/main" val="4781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999"/>
            <a:ext cx="11340000" cy="530365"/>
          </a:xfrm>
        </p:spPr>
        <p:txBody>
          <a:bodyPr/>
          <a:lstStyle/>
          <a:p>
            <a:r>
              <a:rPr lang="en-US" dirty="0" smtClean="0"/>
              <a:t>Existing Stations Identified for Additional Monitoring</a:t>
            </a:r>
            <a:br>
              <a:rPr lang="en-US" dirty="0" smtClean="0"/>
            </a:br>
            <a:r>
              <a:rPr lang="en-US" dirty="0" smtClean="0"/>
              <a:t>(Upper Basin)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EAEE140-4F56-4EFA-8318-2C4E98D6D41E}"/>
              </a:ext>
            </a:extLst>
          </p:cNvPr>
          <p:cNvGrpSpPr/>
          <p:nvPr/>
        </p:nvGrpSpPr>
        <p:grpSpPr>
          <a:xfrm>
            <a:off x="6266756" y="1346114"/>
            <a:ext cx="4991501" cy="5241076"/>
            <a:chOff x="6615914" y="870912"/>
            <a:chExt cx="4991501" cy="5241076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FD8FC7A-BCF8-4BF8-AA91-1BEAD95A2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914" y="870912"/>
              <a:ext cx="4991501" cy="524107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64AB508D-7F1A-46BC-9971-4606BE07A851}"/>
                </a:ext>
              </a:extLst>
            </p:cNvPr>
            <p:cNvSpPr/>
            <p:nvPr/>
          </p:nvSpPr>
          <p:spPr>
            <a:xfrm>
              <a:off x="7173663" y="2148484"/>
              <a:ext cx="448899" cy="2541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49278AFF-775C-4AD7-BDF6-697A567EC1C7}"/>
                </a:ext>
              </a:extLst>
            </p:cNvPr>
            <p:cNvSpPr/>
            <p:nvPr/>
          </p:nvSpPr>
          <p:spPr>
            <a:xfrm>
              <a:off x="8223266" y="4645905"/>
              <a:ext cx="448899" cy="2541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6C2D03-85B1-4B61-B5D8-10B38D784819}"/>
                </a:ext>
              </a:extLst>
            </p:cNvPr>
            <p:cNvSpPr/>
            <p:nvPr/>
          </p:nvSpPr>
          <p:spPr>
            <a:xfrm>
              <a:off x="9597432" y="4143319"/>
              <a:ext cx="448899" cy="2541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595597B-4AC7-4FAD-AFBC-AC3359CF37E4}"/>
                </a:ext>
              </a:extLst>
            </p:cNvPr>
            <p:cNvSpPr/>
            <p:nvPr/>
          </p:nvSpPr>
          <p:spPr>
            <a:xfrm>
              <a:off x="10667911" y="3542661"/>
              <a:ext cx="448899" cy="2541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84CED50-8C0A-44E1-9168-9406EBD7EFC0}"/>
                </a:ext>
              </a:extLst>
            </p:cNvPr>
            <p:cNvSpPr/>
            <p:nvPr/>
          </p:nvSpPr>
          <p:spPr>
            <a:xfrm>
              <a:off x="9148533" y="2628887"/>
              <a:ext cx="448899" cy="2541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A8CFE1C2-A053-4A2C-8DB1-22753CBAE9B1}"/>
                </a:ext>
              </a:extLst>
            </p:cNvPr>
            <p:cNvSpPr/>
            <p:nvPr/>
          </p:nvSpPr>
          <p:spPr>
            <a:xfrm>
              <a:off x="9910600" y="2996544"/>
              <a:ext cx="448899" cy="2541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2F2DD7CB-C056-4554-B851-3063B5EAA445}"/>
                </a:ext>
              </a:extLst>
            </p:cNvPr>
            <p:cNvSpPr/>
            <p:nvPr/>
          </p:nvSpPr>
          <p:spPr>
            <a:xfrm>
              <a:off x="9719401" y="1789034"/>
              <a:ext cx="135056" cy="879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EA3611F-8C8C-40CC-908D-83FEB13574C8}"/>
                </a:ext>
              </a:extLst>
            </p:cNvPr>
            <p:cNvSpPr txBox="1"/>
            <p:nvPr/>
          </p:nvSpPr>
          <p:spPr>
            <a:xfrm>
              <a:off x="9821882" y="1699083"/>
              <a:ext cx="14542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Additional sampling sites</a:t>
              </a: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074500BB-2A06-4297-BE00-AD2B3795D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40920"/>
              </p:ext>
            </p:extLst>
          </p:nvPr>
        </p:nvGraphicFramePr>
        <p:xfrm>
          <a:off x="264706" y="1598391"/>
          <a:ext cx="6000750" cy="200043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59460">
                  <a:extLst>
                    <a:ext uri="{9D8B030D-6E8A-4147-A177-3AD203B41FA5}">
                      <a16:colId xmlns="" xmlns:a16="http://schemas.microsoft.com/office/drawing/2014/main" val="656372411"/>
                    </a:ext>
                  </a:extLst>
                </a:gridCol>
                <a:gridCol w="890905">
                  <a:extLst>
                    <a:ext uri="{9D8B030D-6E8A-4147-A177-3AD203B41FA5}">
                      <a16:colId xmlns="" xmlns:a16="http://schemas.microsoft.com/office/drawing/2014/main" val="1677523628"/>
                    </a:ext>
                  </a:extLst>
                </a:gridCol>
                <a:gridCol w="2245995">
                  <a:extLst>
                    <a:ext uri="{9D8B030D-6E8A-4147-A177-3AD203B41FA5}">
                      <a16:colId xmlns="" xmlns:a16="http://schemas.microsoft.com/office/drawing/2014/main" val="422938621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600151257"/>
                    </a:ext>
                  </a:extLst>
                </a:gridCol>
                <a:gridCol w="1418590">
                  <a:extLst>
                    <a:ext uri="{9D8B030D-6E8A-4147-A177-3AD203B41FA5}">
                      <a16:colId xmlns="" xmlns:a16="http://schemas.microsoft.com/office/drawing/2014/main" val="3859534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Station ID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Waterbody 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Location Description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Agency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Intended Use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57886169"/>
                  </a:ext>
                </a:extLst>
              </a:tr>
              <a:tr h="425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B4800000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Deep River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Deep </a:t>
                      </a:r>
                      <a:r>
                        <a:rPr lang="en-US" sz="1100" dirty="0" err="1">
                          <a:effectLst/>
                        </a:rPr>
                        <a:t>Riv</a:t>
                      </a:r>
                      <a:r>
                        <a:rPr lang="en-US" sz="1100" dirty="0">
                          <a:effectLst/>
                        </a:rPr>
                        <a:t> at SR 2122/2128 </a:t>
                      </a:r>
                      <a:r>
                        <a:rPr lang="en-US" sz="1100" dirty="0" err="1">
                          <a:effectLst/>
                        </a:rPr>
                        <a:t>Worthville</a:t>
                      </a:r>
                      <a:r>
                        <a:rPr lang="en-US" sz="1100" dirty="0">
                          <a:effectLst/>
                        </a:rPr>
                        <a:t> Rd at </a:t>
                      </a:r>
                      <a:r>
                        <a:rPr lang="en-US" sz="1100" dirty="0" err="1">
                          <a:effectLst/>
                        </a:rPr>
                        <a:t>Worthville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UCFRBA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Headwater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236076"/>
                  </a:ext>
                </a:extLst>
              </a:tr>
              <a:tr h="241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B5480000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Bear Creek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Bear Creek at NC 705 at Robbins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DWR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Tributary Input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76123282"/>
                  </a:ext>
                </a:extLst>
              </a:tr>
              <a:tr h="241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B5575000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 River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 Riv at NC 42 at Carbonton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DWR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Calibration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99865758"/>
                  </a:ext>
                </a:extLst>
              </a:tr>
              <a:tr h="425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B6040300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 River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Deep Riv at SR 1011 Old US 1 nr Moncure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DWR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Calibration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5060450"/>
                  </a:ext>
                </a:extLst>
              </a:tr>
              <a:tr h="241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B5950000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Rocky River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Rocky Riv at US 64 near Siler City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UCFRBA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Calibration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9308428"/>
                  </a:ext>
                </a:extLst>
              </a:tr>
              <a:tr h="241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B6000000 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Rocky River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Rocky Riv at NC 902 nr Pittsboro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DWR</a:t>
                      </a:r>
                      <a:endParaRPr lang="en-US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Calibration</a:t>
                      </a:r>
                      <a:endParaRPr lang="en-US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7835086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707" y="3921211"/>
            <a:ext cx="6000749" cy="23807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monitoring of nutrients, turbidity, &amp; TSS needed during summer months (May-September)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Parameters: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Chlorophyll-a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Ortho-p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Long term BOD </a:t>
            </a:r>
            <a:r>
              <a:rPr lang="en-US" dirty="0" smtClean="0">
                <a:solidFill>
                  <a:srgbClr val="FF0000"/>
                </a:solidFill>
              </a:rPr>
              <a:t>(CBOD removed)</a:t>
            </a:r>
          </a:p>
        </p:txBody>
      </p:sp>
    </p:spTree>
    <p:extLst>
      <p:ext uri="{BB962C8B-B14F-4D97-AF65-F5344CB8AC3E}">
        <p14:creationId xmlns:p14="http://schemas.microsoft.com/office/powerpoint/2010/main" val="313965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5261599F-EA40-4DEE-8844-F6DEA1108D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0" y="864000"/>
            <a:ext cx="5255044" cy="583893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3B6A5888-7FEE-478D-9018-38F4680E6C99}"/>
              </a:ext>
            </a:extLst>
          </p:cNvPr>
          <p:cNvGrpSpPr/>
          <p:nvPr/>
        </p:nvGrpSpPr>
        <p:grpSpPr>
          <a:xfrm>
            <a:off x="4680967" y="863999"/>
            <a:ext cx="6585448" cy="5838939"/>
            <a:chOff x="4090480" y="418640"/>
            <a:chExt cx="6585448" cy="5838939"/>
          </a:xfrm>
        </p:grpSpPr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915FD40E-4671-475E-8B25-AF4E8A300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816" y="418640"/>
              <a:ext cx="4890112" cy="5838939"/>
            </a:xfrm>
            <a:prstGeom prst="rect">
              <a:avLst/>
            </a:prstGeom>
          </p:spPr>
        </p:pic>
        <p:sp>
          <p:nvSpPr>
            <p:cNvPr id="39" name="Arrow: Right 6">
              <a:extLst>
                <a:ext uri="{FF2B5EF4-FFF2-40B4-BE49-F238E27FC236}">
                  <a16:creationId xmlns="" xmlns:a16="http://schemas.microsoft.com/office/drawing/2014/main" id="{C3C375F5-7911-4050-B7B0-65A94678D821}"/>
                </a:ext>
              </a:extLst>
            </p:cNvPr>
            <p:cNvSpPr/>
            <p:nvPr/>
          </p:nvSpPr>
          <p:spPr>
            <a:xfrm>
              <a:off x="4107885" y="3338109"/>
              <a:ext cx="2385061" cy="461394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445DDEA-BE23-4C0E-A412-F4D9A18E429D}"/>
                </a:ext>
              </a:extLst>
            </p:cNvPr>
            <p:cNvSpPr txBox="1"/>
            <p:nvPr/>
          </p:nvSpPr>
          <p:spPr>
            <a:xfrm>
              <a:off x="4090480" y="2472905"/>
              <a:ext cx="20954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Revised </a:t>
              </a:r>
            </a:p>
            <a:p>
              <a:r>
                <a:rPr lang="en-US" dirty="0"/>
                <a:t>Plan for additional </a:t>
              </a:r>
            </a:p>
            <a:p>
              <a:r>
                <a:rPr lang="en-US" dirty="0"/>
                <a:t>sampling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C2628630-3A89-4FD1-A23B-BDF0BA58C747}"/>
                </a:ext>
              </a:extLst>
            </p:cNvPr>
            <p:cNvCxnSpPr>
              <a:cxnSpLocks/>
            </p:cNvCxnSpPr>
            <p:nvPr/>
          </p:nvCxnSpPr>
          <p:spPr>
            <a:xfrm>
              <a:off x="4990744" y="1296767"/>
              <a:ext cx="2837204" cy="9678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950BBF72-F0B6-42E2-94D8-2EDD801B8EE0}"/>
                </a:ext>
              </a:extLst>
            </p:cNvPr>
            <p:cNvSpPr txBox="1"/>
            <p:nvPr/>
          </p:nvSpPr>
          <p:spPr>
            <a:xfrm>
              <a:off x="4244326" y="1038744"/>
              <a:ext cx="1231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New Addition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9B7036F0-F08E-4395-B3BB-A714C56435D3}"/>
              </a:ext>
            </a:extLst>
          </p:cNvPr>
          <p:cNvGrpSpPr/>
          <p:nvPr/>
        </p:nvGrpSpPr>
        <p:grpSpPr>
          <a:xfrm>
            <a:off x="1293919" y="1367602"/>
            <a:ext cx="4237420" cy="4561582"/>
            <a:chOff x="696286" y="906283"/>
            <a:chExt cx="4237420" cy="4561582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5F22FF56-D00D-4A2E-8C13-26A4B44C503B}"/>
                </a:ext>
              </a:extLst>
            </p:cNvPr>
            <p:cNvSpPr/>
            <p:nvPr/>
          </p:nvSpPr>
          <p:spPr>
            <a:xfrm>
              <a:off x="1929014" y="906283"/>
              <a:ext cx="606751" cy="2136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C859BD5B-9A52-4799-A765-D13CC3AF9061}"/>
                </a:ext>
              </a:extLst>
            </p:cNvPr>
            <p:cNvSpPr/>
            <p:nvPr/>
          </p:nvSpPr>
          <p:spPr>
            <a:xfrm>
              <a:off x="2985539" y="2988151"/>
              <a:ext cx="606751" cy="1912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209445D0-A24B-4E4B-8E42-FA7BFBC798F6}"/>
                </a:ext>
              </a:extLst>
            </p:cNvPr>
            <p:cNvSpPr/>
            <p:nvPr/>
          </p:nvSpPr>
          <p:spPr>
            <a:xfrm>
              <a:off x="3868421" y="4659332"/>
              <a:ext cx="606751" cy="2136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5243E6D2-BEBA-4ED3-BD2C-2AA03D9280A2}"/>
                </a:ext>
              </a:extLst>
            </p:cNvPr>
            <p:cNvSpPr/>
            <p:nvPr/>
          </p:nvSpPr>
          <p:spPr>
            <a:xfrm>
              <a:off x="3538378" y="4538201"/>
              <a:ext cx="606751" cy="2136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920E106B-80D2-47AF-8D5A-B6183AAE63CD}"/>
                </a:ext>
              </a:extLst>
            </p:cNvPr>
            <p:cNvSpPr/>
            <p:nvPr/>
          </p:nvSpPr>
          <p:spPr>
            <a:xfrm>
              <a:off x="3208335" y="4148628"/>
              <a:ext cx="658990" cy="4065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F28BE5D8-A331-4A99-95EA-7D3052AE012F}"/>
                </a:ext>
              </a:extLst>
            </p:cNvPr>
            <p:cNvSpPr/>
            <p:nvPr/>
          </p:nvSpPr>
          <p:spPr>
            <a:xfrm>
              <a:off x="4023580" y="4855956"/>
              <a:ext cx="606751" cy="2136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50634787-D181-4C68-9DB3-64861ADD79F3}"/>
                </a:ext>
              </a:extLst>
            </p:cNvPr>
            <p:cNvSpPr/>
            <p:nvPr/>
          </p:nvSpPr>
          <p:spPr>
            <a:xfrm>
              <a:off x="4326955" y="5146499"/>
              <a:ext cx="606751" cy="2136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295AB79A-9D9D-4B13-AE10-E94FBC332B2F}"/>
                </a:ext>
              </a:extLst>
            </p:cNvPr>
            <p:cNvSpPr/>
            <p:nvPr/>
          </p:nvSpPr>
          <p:spPr>
            <a:xfrm>
              <a:off x="696286" y="5313600"/>
              <a:ext cx="125835" cy="93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1AF718A1-1235-4C1A-9F40-651BC77A5D03}"/>
                </a:ext>
              </a:extLst>
            </p:cNvPr>
            <p:cNvSpPr txBox="1"/>
            <p:nvPr/>
          </p:nvSpPr>
          <p:spPr>
            <a:xfrm>
              <a:off x="822121" y="5237033"/>
              <a:ext cx="8963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Dropped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16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Number of Additional Collections by Parameter (over 2 year period)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76784"/>
              </p:ext>
            </p:extLst>
          </p:nvPr>
        </p:nvGraphicFramePr>
        <p:xfrm>
          <a:off x="1427957" y="1258887"/>
          <a:ext cx="9347198" cy="4522470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029514"/>
                <a:gridCol w="609807"/>
                <a:gridCol w="609807"/>
                <a:gridCol w="609807"/>
                <a:gridCol w="609807"/>
                <a:gridCol w="609807"/>
                <a:gridCol w="609807"/>
                <a:gridCol w="609807"/>
                <a:gridCol w="609807"/>
                <a:gridCol w="609807"/>
                <a:gridCol w="609807"/>
                <a:gridCol w="609807"/>
                <a:gridCol w="60980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UCFRBA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MCFRBA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B4800000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B5950000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B6160000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B6204000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B6215000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B7319100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B7500000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B8230000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B8290000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B8339000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B8348000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B8349000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Grab or Composite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Boat or Bridge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Bridge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Bridge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Bridge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Bridge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Bank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Bridge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Boat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Bridge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Boat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Boat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Boat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Boat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# of Extra Trips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Physicals (DO, pH, </a:t>
                      </a:r>
                      <a:r>
                        <a:rPr lang="en-US" sz="1100" u="none" strike="noStrike" dirty="0" err="1">
                          <a:effectLst/>
                        </a:rPr>
                        <a:t>cond</a:t>
                      </a:r>
                      <a:r>
                        <a:rPr lang="en-US" sz="1100" u="none" strike="noStrike" dirty="0">
                          <a:effectLst/>
                        </a:rPr>
                        <a:t>, temp)*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ammonia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nitrite/nitrate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tkn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tp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turbidity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sus</a:t>
                      </a:r>
                      <a:r>
                        <a:rPr lang="en-US" sz="1100" u="none" strike="noStrike" dirty="0">
                          <a:effectLst/>
                        </a:rPr>
                        <a:t> residue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chla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ortho</a:t>
                      </a:r>
                      <a:r>
                        <a:rPr lang="en-US" sz="1100" u="none" strike="noStrike" dirty="0">
                          <a:effectLst/>
                        </a:rPr>
                        <a:t>-p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BOD5**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BOD20 or 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phyto</a:t>
                      </a:r>
                      <a:r>
                        <a:rPr lang="en-US" sz="1100" u="none" strike="noStrike" dirty="0" smtClean="0">
                          <a:effectLst/>
                        </a:rPr>
                        <a:t>***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 gridSpan="13"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100" u="none" strike="noStrike" dirty="0" smtClean="0">
                          <a:effectLst/>
                        </a:rPr>
                        <a:t>* Physicals </a:t>
                      </a:r>
                      <a:r>
                        <a:rPr lang="en-US" sz="1100" u="none" strike="noStrike" dirty="0">
                          <a:effectLst/>
                        </a:rPr>
                        <a:t>= DO, pH, </a:t>
                      </a:r>
                      <a:r>
                        <a:rPr lang="en-US" sz="1100" u="none" strike="noStrike" dirty="0" err="1">
                          <a:effectLst/>
                        </a:rPr>
                        <a:t>cond</a:t>
                      </a:r>
                      <a:r>
                        <a:rPr lang="en-US" sz="1100" u="none" strike="noStrike" dirty="0">
                          <a:effectLst/>
                        </a:rPr>
                        <a:t>, and temp should include </a:t>
                      </a:r>
                      <a:r>
                        <a:rPr lang="en-US" sz="1100" u="none" strike="noStrike" dirty="0" err="1">
                          <a:effectLst/>
                        </a:rPr>
                        <a:t>secchi</a:t>
                      </a:r>
                      <a:r>
                        <a:rPr lang="en-US" sz="1100" u="none" strike="noStrike" dirty="0">
                          <a:effectLst/>
                        </a:rPr>
                        <a:t> depth for composite </a:t>
                      </a:r>
                      <a:r>
                        <a:rPr lang="en-US" sz="1100" u="none" strike="noStrike" dirty="0" smtClean="0">
                          <a:effectLst/>
                        </a:rPr>
                        <a:t>samples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 DWR will review BOD5 data after the first year of collection, if the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majority of BOD5 data is below detection limit for any station, there will be no requirement for a second year for BOD5 or BOD20 or 30.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13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*** </a:t>
                      </a:r>
                      <a:r>
                        <a:rPr lang="en-US" sz="1100" u="none" strike="noStrike" dirty="0">
                          <a:effectLst/>
                        </a:rPr>
                        <a:t>While DWR is asking coalition to collect sample for phytoplankton composition, DWR will perform the actual </a:t>
                      </a:r>
                      <a:r>
                        <a:rPr lang="en-US" sz="1100" u="none" strike="noStrike" dirty="0" smtClean="0">
                          <a:effectLst/>
                        </a:rPr>
                        <a:t>analysis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02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Estimated Costs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02778"/>
              </p:ext>
            </p:extLst>
          </p:nvPr>
        </p:nvGraphicFramePr>
        <p:xfrm>
          <a:off x="2393091" y="1246330"/>
          <a:ext cx="6701481" cy="3975449"/>
        </p:xfrm>
        <a:graphic>
          <a:graphicData uri="http://schemas.openxmlformats.org/drawingml/2006/table">
            <a:tbl>
              <a:tblPr firstRow="1" firstCol="1" bandRow="1"/>
              <a:tblGrid>
                <a:gridCol w="1829074"/>
                <a:gridCol w="1168148"/>
                <a:gridCol w="1079753"/>
                <a:gridCol w="882177"/>
                <a:gridCol w="666403"/>
                <a:gridCol w="1075926"/>
              </a:tblGrid>
              <a:tr h="233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UCFRB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Reporting 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Parameter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Method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Quantity/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(mg/L)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years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Years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BOD, 5 day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 5210B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$25.00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$1,200.00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BOD20 or 30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 5210B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$75.00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$300.00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Suspended Solids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SM2540D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$9.00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$180.00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Ammonia, Nitrogen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350.1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$240.00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TKN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351.2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$21.00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$420.00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Nitrate/Nitrite, Nitrogen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353.2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$15.00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$300.00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Phosphorus, total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200.7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$12.00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$240.00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Ortho-Phosphate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 4500P E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$45.00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$3,060.00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Chlorophyll A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445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$80.00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$5,440.00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TOC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 5310C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$45.00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$3,060.00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32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Turbidity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 NTU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180.1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$200.00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Extra Trips 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3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3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en-US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Phyto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3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3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$0.00</a:t>
                      </a:r>
                      <a:endParaRPr lang="en-US" sz="13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5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$14,640.00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9232" marR="792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78096" y="4967416"/>
            <a:ext cx="1610984" cy="2543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$7,320.00/year</a:t>
            </a:r>
          </a:p>
          <a:p>
            <a:pPr algn="l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u="sng" dirty="0" smtClean="0"/>
              <a:t>Estimated Costs</a:t>
            </a:r>
          </a:p>
          <a:p>
            <a:pPr lvl="1"/>
            <a:r>
              <a:rPr lang="en-US" sz="1800" b="1" dirty="0" smtClean="0"/>
              <a:t>$</a:t>
            </a:r>
            <a:r>
              <a:rPr lang="en-US" sz="1800" b="1" dirty="0" smtClean="0"/>
              <a:t>70,810.00 </a:t>
            </a:r>
            <a:r>
              <a:rPr lang="en-US" sz="1800" dirty="0" smtClean="0"/>
              <a:t>over 2 years or $35,405.00/year</a:t>
            </a:r>
          </a:p>
          <a:p>
            <a:pPr marL="0" indent="0">
              <a:buNone/>
            </a:pPr>
            <a:r>
              <a:rPr lang="en-US" sz="2200" u="sng" dirty="0" smtClean="0"/>
              <a:t>Agreed to help fund on the basis that:</a:t>
            </a:r>
          </a:p>
          <a:p>
            <a:pPr lvl="1"/>
            <a:r>
              <a:rPr lang="en-US" sz="1800" dirty="0" smtClean="0"/>
              <a:t>DEQ meet </a:t>
            </a:r>
            <a:r>
              <a:rPr lang="en-US" sz="1800" dirty="0"/>
              <a:t>with </a:t>
            </a:r>
            <a:r>
              <a:rPr lang="en-US" sz="1800" dirty="0" smtClean="0"/>
              <a:t>MCFRBA </a:t>
            </a:r>
            <a:r>
              <a:rPr lang="en-US" sz="1800" dirty="0"/>
              <a:t>representatives to review </a:t>
            </a:r>
            <a:r>
              <a:rPr lang="en-US" sz="1800" dirty="0" smtClean="0"/>
              <a:t>the </a:t>
            </a:r>
            <a:r>
              <a:rPr lang="en-US" sz="1800" dirty="0"/>
              <a:t>data/sampling </a:t>
            </a:r>
            <a:r>
              <a:rPr lang="en-US" sz="1800" dirty="0" smtClean="0"/>
              <a:t>plan </a:t>
            </a:r>
            <a:r>
              <a:rPr lang="en-US" sz="1800" dirty="0"/>
              <a:t>in the fall of </a:t>
            </a:r>
            <a:r>
              <a:rPr lang="en-US" sz="1800" dirty="0" smtClean="0"/>
              <a:t>2019 and amend anything as needed.</a:t>
            </a:r>
            <a:endParaRPr lang="en-US" sz="1800" dirty="0"/>
          </a:p>
          <a:p>
            <a:pPr lvl="1"/>
            <a:r>
              <a:rPr lang="en-US" sz="1800" dirty="0" smtClean="0"/>
              <a:t>DEQ </a:t>
            </a:r>
            <a:r>
              <a:rPr lang="en-US" sz="1800" dirty="0"/>
              <a:t>provide a </a:t>
            </a:r>
            <a:r>
              <a:rPr lang="en-US" sz="1800" dirty="0" smtClean="0"/>
              <a:t>schedule for </a:t>
            </a:r>
            <a:r>
              <a:rPr lang="en-US" sz="1800" dirty="0"/>
              <a:t>completion of the model and provide regular updates to the </a:t>
            </a:r>
            <a:r>
              <a:rPr lang="en-US" sz="1800" dirty="0" smtClean="0"/>
              <a:t>MCFBA.</a:t>
            </a:r>
            <a:r>
              <a:rPr lang="en-US" sz="1800" dirty="0"/>
              <a:t> </a:t>
            </a:r>
            <a:r>
              <a:rPr lang="en-US" sz="1800" dirty="0" smtClean="0"/>
              <a:t>The MCFRBA would like an opportunity to provide input </a:t>
            </a:r>
            <a:r>
              <a:rPr lang="en-US" sz="1800" dirty="0"/>
              <a:t>and feedback on the model, model assumptions, etc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 smtClean="0"/>
              <a:t>DEQ </a:t>
            </a:r>
            <a:r>
              <a:rPr lang="en-US" sz="1800" dirty="0"/>
              <a:t>coordinate with </a:t>
            </a:r>
            <a:r>
              <a:rPr lang="en-US" sz="1800" dirty="0" err="1"/>
              <a:t>Meritech</a:t>
            </a:r>
            <a:r>
              <a:rPr lang="en-US" sz="1800" dirty="0"/>
              <a:t> to make sure the data being collected is </a:t>
            </a:r>
            <a:r>
              <a:rPr lang="en-US" sz="1800" dirty="0" smtClean="0"/>
              <a:t>compatible (detection levels, methodology, etc.) and discuss logistics of phytoplankton transfer.</a:t>
            </a:r>
          </a:p>
          <a:p>
            <a:pPr marL="0" indent="-9525">
              <a:buNone/>
            </a:pPr>
            <a:r>
              <a:rPr lang="en-US" sz="2200" u="sng" dirty="0" smtClean="0"/>
              <a:t>Reasoning:</a:t>
            </a:r>
            <a:endParaRPr lang="en-US" sz="2200" dirty="0" smtClean="0"/>
          </a:p>
          <a:p>
            <a:pPr lvl="1"/>
            <a:r>
              <a:rPr lang="en-US" sz="1800" dirty="0" smtClean="0"/>
              <a:t>Loads are currently frozen. The next agency that </a:t>
            </a:r>
            <a:r>
              <a:rPr lang="en-US" sz="1800" dirty="0"/>
              <a:t>needs an expansion would be </a:t>
            </a:r>
            <a:r>
              <a:rPr lang="en-US" sz="1800" dirty="0" smtClean="0"/>
              <a:t>required to perform their own modeling to demonstrate the impact.</a:t>
            </a:r>
            <a:r>
              <a:rPr lang="en-US" sz="1800" dirty="0"/>
              <a:t>  </a:t>
            </a:r>
            <a:r>
              <a:rPr lang="en-US" sz="1800" dirty="0" smtClean="0"/>
              <a:t>This way </a:t>
            </a:r>
            <a:r>
              <a:rPr lang="en-US" sz="1800" dirty="0"/>
              <a:t>the state is paying the majority of the cost </a:t>
            </a:r>
            <a:r>
              <a:rPr lang="en-US" sz="1800" dirty="0" smtClean="0"/>
              <a:t>of model development and we are only supplementing.</a:t>
            </a:r>
          </a:p>
          <a:p>
            <a:pPr lvl="1"/>
            <a:r>
              <a:rPr lang="en-US" sz="1800" dirty="0" smtClean="0"/>
              <a:t>A model will be developed whether the monitoring coalitions participate or not. More data and fewer assumptions is better than less data and more assumptions.</a:t>
            </a:r>
          </a:p>
          <a:p>
            <a:pPr lvl="1"/>
            <a:r>
              <a:rPr lang="en-US" sz="1800" dirty="0" smtClean="0"/>
              <a:t>By funding some of the data, the monitoring coalitions </a:t>
            </a:r>
            <a:r>
              <a:rPr lang="en-US" sz="1800" dirty="0"/>
              <a:t>have </a:t>
            </a:r>
            <a:r>
              <a:rPr lang="en-US" sz="1800" dirty="0" smtClean="0"/>
              <a:t>a greater opportunity to participate in model development and address issues </a:t>
            </a:r>
            <a:r>
              <a:rPr lang="en-US" sz="1800" dirty="0"/>
              <a:t>up </a:t>
            </a:r>
            <a:r>
              <a:rPr lang="en-US" sz="1800" dirty="0" smtClean="0"/>
              <a:t>front, </a:t>
            </a:r>
            <a:r>
              <a:rPr lang="en-US" sz="1800" dirty="0"/>
              <a:t>rather than </a:t>
            </a:r>
            <a:r>
              <a:rPr lang="en-US" sz="1800" dirty="0" smtClean="0"/>
              <a:t>after the model is completed.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Cape Fear River Basin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75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48506" y="1168400"/>
          <a:ext cx="10706100" cy="4648200"/>
        </p:xfrm>
        <a:graphic>
          <a:graphicData uri="http://schemas.openxmlformats.org/drawingml/2006/table">
            <a:tbl>
              <a:tblPr/>
              <a:tblGrid>
                <a:gridCol w="1714500"/>
                <a:gridCol w="1117600"/>
                <a:gridCol w="1092200"/>
                <a:gridCol w="1066800"/>
                <a:gridCol w="190500"/>
                <a:gridCol w="1930400"/>
                <a:gridCol w="825500"/>
                <a:gridCol w="1066800"/>
                <a:gridCol w="1092200"/>
                <a:gridCol w="609600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CAPE FEAR RIVER BASIN ASSOCIATION, INC.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CAPE FEAR RIVER BASIN ASSOCIATION, INC.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TASK COST CALCULATION TABLE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TASK COST CALCULATION TABLE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 YEAR 2018-2019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 YEAR 2018-2019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Same Budget as FY 2017-2018 w/o Special Study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Same Budget as FY 2017-2018 w/ Special Study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2017-2018 Budget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FY 2018-2019 Proposed Budget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2019-2020 Projected Budget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2017-2018 Budget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FY 2018-2019 Proposed Budget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2019-2020 Projected Budget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 Dues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 Dues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Earned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Earned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$138,351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$138,351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$138,351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$138,351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$138,351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$138,351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Meritech**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$92,088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$93,929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Meritech**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$99,408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$101,249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Database Management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Database Management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TJCOG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TJCOG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PTCOG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PTCOG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$134,248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$136,054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$137,895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$134,248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$143,374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$145,215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to/from Contingency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to/from Contingency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-$5,023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-$6,864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$196,385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$199,138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$196,385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$191,363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$184,498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**Increase reflects a 2% increase over the next two years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**Increase reflects a 2% increase over the next two years + $7,320/year for additional sampling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913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vironment Pitch Deck_02_SB - v4.potx" id="{EDB1CAB7-FE6B-4C6F-B381-558EF73B08EB}" vid="{0222386F-86A0-4E1D-B51B-A5860332FD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pitch deck</Template>
  <TotalTime>0</TotalTime>
  <Words>1267</Words>
  <Application>Microsoft Office PowerPoint</Application>
  <PresentationFormat>Widescreen</PresentationFormat>
  <Paragraphs>591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Times New Roman</vt:lpstr>
      <vt:lpstr>Office Theme</vt:lpstr>
      <vt:lpstr>Cape Fear  Monitoring Plan Overview</vt:lpstr>
      <vt:lpstr>General Information</vt:lpstr>
      <vt:lpstr>New Temporary Monitoring Stations (DWR)</vt:lpstr>
      <vt:lpstr>Existing Stations Identified for Additional Monitoring (Upper Basin)</vt:lpstr>
      <vt:lpstr>Revised Plan</vt:lpstr>
      <vt:lpstr>Number of Additional Collections by Parameter (over 2 year period)</vt:lpstr>
      <vt:lpstr>Estimated Costs</vt:lpstr>
      <vt:lpstr>Middle Cape Fear River Basin Association</vt:lpstr>
      <vt:lpstr>Budget Impacts</vt:lpstr>
      <vt:lpstr>North Buffalo Monitoring Stations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2018-06-08T17:55:39Z</dcterms:created>
  <dcterms:modified xsi:type="dcterms:W3CDTF">2018-06-11T22:16:03Z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2018-06-07T01:06:44.5540104Z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