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269" r:id="rId2"/>
    <p:sldId id="327" r:id="rId3"/>
    <p:sldId id="328" r:id="rId4"/>
    <p:sldId id="348" r:id="rId5"/>
    <p:sldId id="329" r:id="rId6"/>
    <p:sldId id="330" r:id="rId7"/>
    <p:sldId id="331" r:id="rId8"/>
    <p:sldId id="332" r:id="rId9"/>
    <p:sldId id="333" r:id="rId10"/>
    <p:sldId id="334" r:id="rId11"/>
    <p:sldId id="345" r:id="rId12"/>
    <p:sldId id="339" r:id="rId13"/>
    <p:sldId id="343" r:id="rId14"/>
    <p:sldId id="354" r:id="rId15"/>
    <p:sldId id="335" r:id="rId16"/>
    <p:sldId id="349" r:id="rId17"/>
    <p:sldId id="350" r:id="rId18"/>
    <p:sldId id="351" r:id="rId19"/>
    <p:sldId id="352" r:id="rId20"/>
    <p:sldId id="353" r:id="rId21"/>
    <p:sldId id="32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577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8383" autoAdjust="0"/>
  </p:normalViewPr>
  <p:slideViewPr>
    <p:cSldViewPr snapToGrid="0">
      <p:cViewPr varScale="1">
        <p:scale>
          <a:sx n="62" d="100"/>
          <a:sy n="62" d="100"/>
        </p:scale>
        <p:origin x="97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2A38E-E451-4ED2-B49C-B4779D07925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52EB9-E019-4A60-ABAC-5CDDF88C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3821-EA21-4220-87F2-1797134DAF2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CE51-5DE0-49DD-8A36-117B6205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Population projections</a:t>
            </a:r>
            <a:r>
              <a:rPr lang="en-US" baseline="0" dirty="0" smtClean="0"/>
              <a:t> from NC OSMB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Derived DU projections by calculating population in households and using the average HH size from 2016 (2.63)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Assumed continuation in trends of SF/MF/Mobile split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SF slight increase, assumed 78%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MF slight decrease, assumed 5%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Mobile slight decrease, assumed 17%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Employment Projections from Woods &amp; Poole who use BEA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0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73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0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Assumed only 1 DU/</a:t>
            </a:r>
            <a:r>
              <a:rPr lang="en-US" baseline="0" dirty="0" smtClean="0"/>
              <a:t> per acre for RA (instead of 1.45)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3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4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CE51-5DE0-49DD-8A36-117B620516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3460"/>
            <a:ext cx="9144000" cy="918873"/>
          </a:xfrm>
        </p:spPr>
        <p:txBody>
          <a:bodyPr anchor="ctr">
            <a:noAutofit/>
          </a:bodyPr>
          <a:lstStyle>
            <a:lvl1pPr algn="l">
              <a:defRPr sz="4800" b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28963" y="383460"/>
            <a:ext cx="9237" cy="93734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5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3462"/>
            <a:ext cx="9144000" cy="918873"/>
          </a:xfrm>
        </p:spPr>
        <p:txBody>
          <a:bodyPr anchor="ctr">
            <a:noAutofit/>
          </a:bodyPr>
          <a:lstStyle>
            <a:lvl1pPr algn="l">
              <a:defRPr sz="48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3548" y="383454"/>
            <a:ext cx="9237" cy="93734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59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963" y="383462"/>
            <a:ext cx="9144000" cy="59560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73548" y="383454"/>
            <a:ext cx="9237" cy="93734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6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963" y="383462"/>
            <a:ext cx="9144000" cy="59560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28963" y="979063"/>
            <a:ext cx="9144000" cy="4525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Merriweather" panose="02060503050406030704" pitchFamily="18" charset="0"/>
              </a:rPr>
              <a:t>Click to</a:t>
            </a:r>
            <a:r>
              <a:rPr lang="en-US" sz="2400" b="0" baseline="0" dirty="0" smtClean="0">
                <a:solidFill>
                  <a:schemeClr val="bg1">
                    <a:lumMod val="50000"/>
                  </a:schemeClr>
                </a:solidFill>
                <a:latin typeface="Merriweather" panose="02060503050406030704" pitchFamily="18" charset="0"/>
              </a:rPr>
              <a:t> edit subtitle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Merriweather" panose="02060503050406030704" pitchFamily="18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73548" y="383454"/>
            <a:ext cx="9237" cy="93734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5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3462"/>
            <a:ext cx="9144000" cy="918873"/>
          </a:xfrm>
        </p:spPr>
        <p:txBody>
          <a:bodyPr anchor="ctr">
            <a:noAutofit/>
          </a:bodyPr>
          <a:lstStyle>
            <a:lvl1pPr algn="l">
              <a:defRPr sz="4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3548" y="383454"/>
            <a:ext cx="9237" cy="93734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0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28963" y="383460"/>
            <a:ext cx="9237" cy="13072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6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8963" y="383460"/>
            <a:ext cx="9237" cy="13072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55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28963" y="383460"/>
            <a:ext cx="9237" cy="1297703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1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28963" y="383460"/>
            <a:ext cx="9237" cy="13072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6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7328-B191-41A1-8883-3D341EEA534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8D3F-C2E0-4ED0-9DCE-3544FAE9D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76" r:id="rId13"/>
    <p:sldLayoutId id="2147483660" r:id="rId14"/>
    <p:sldLayoutId id="2147483662" r:id="rId15"/>
    <p:sldLayoutId id="21474836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mailto:jday@ptrc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 b="19991"/>
          <a:stretch/>
        </p:blipFill>
        <p:spPr>
          <a:xfrm>
            <a:off x="-5663" y="1103414"/>
            <a:ext cx="12203326" cy="47546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8662" y="1103414"/>
            <a:ext cx="8093338" cy="4754690"/>
          </a:xfrm>
          <a:prstGeom prst="rect">
            <a:avLst/>
          </a:prstGeom>
          <a:solidFill>
            <a:schemeClr val="dk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3450"/>
              </p:ext>
            </p:extLst>
          </p:nvPr>
        </p:nvGraphicFramePr>
        <p:xfrm>
          <a:off x="4502444" y="1223144"/>
          <a:ext cx="7285780" cy="4515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4904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Davie County Comprehensive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Land Development Plan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Merriweather" panose="020605030504060307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Growth Strategy Sub-Committee 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11.9.18 • Davie County Development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Services</a:t>
                      </a:r>
                      <a:endParaRPr lang="en-US" sz="2100" b="1" dirty="0" smtClean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2033" marR="122033" marT="61017" marB="6101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0326">
                <a:tc>
                  <a:txBody>
                    <a:bodyPr/>
                    <a:lstStyle/>
                    <a:p>
                      <a:pPr marL="182880">
                        <a:spcAft>
                          <a:spcPts val="600"/>
                        </a:spcAft>
                      </a:pPr>
                      <a:endParaRPr lang="en-US" sz="1600" b="0" dirty="0" smtClean="0">
                        <a:solidFill>
                          <a:schemeClr val="bg1"/>
                        </a:solidFill>
                        <a:latin typeface="Merriweather" panose="020605030504060307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82880">
                        <a:spcAft>
                          <a:spcPts val="600"/>
                        </a:spcAft>
                      </a:pPr>
                      <a:endParaRPr lang="en-US" sz="1600" b="0" dirty="0" smtClean="0">
                        <a:solidFill>
                          <a:schemeClr val="bg1"/>
                        </a:solidFill>
                        <a:latin typeface="Merriweather" panose="020605030504060307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82880">
                        <a:spcAft>
                          <a:spcPts val="600"/>
                        </a:spcAft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Jesse Day, Planning Director</a:t>
                      </a:r>
                    </a:p>
                    <a:p>
                      <a:pPr marL="182880">
                        <a:spcAft>
                          <a:spcPts val="600"/>
                        </a:spcAft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Cameron Colvin, Regional Planner</a:t>
                      </a:r>
                    </a:p>
                    <a:p>
                      <a:pPr marL="182880">
                        <a:spcAft>
                          <a:spcPts val="600"/>
                        </a:spcAft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Malinda Ford, GIS Manager</a:t>
                      </a:r>
                    </a:p>
                    <a:p>
                      <a:pPr marL="182880">
                        <a:spcAft>
                          <a:spcPts val="1200"/>
                        </a:spcAft>
                      </a:pPr>
                      <a:endParaRPr lang="en-US" sz="1900" b="0" baseline="0" dirty="0" smtClean="0">
                        <a:solidFill>
                          <a:schemeClr val="bg1"/>
                        </a:solidFill>
                        <a:latin typeface="Merriweather" panose="020605030504060307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2033" marR="122033" marT="61017" marB="61017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33" y="5215996"/>
            <a:ext cx="2147240" cy="482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296" y="4106795"/>
            <a:ext cx="1595816" cy="16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 Suitability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862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Soils limited for septic tank absorption fields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9" cy="67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Conservation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86250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 Suitability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862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Measures appropriateness of future development for each parcel</a:t>
            </a:r>
          </a:p>
          <a:p>
            <a:r>
              <a:rPr lang="en-US" dirty="0" smtClean="0"/>
              <a:t>Final suitability value calculated for each parcel</a:t>
            </a:r>
          </a:p>
          <a:p>
            <a:r>
              <a:rPr lang="en-US" dirty="0" smtClean="0"/>
              <a:t>Doesn’t account for market pressures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Strategy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86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89061"/>
              </p:ext>
            </p:extLst>
          </p:nvPr>
        </p:nvGraphicFramePr>
        <p:xfrm>
          <a:off x="838200" y="1825625"/>
          <a:ext cx="4628322" cy="2100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933"/>
                <a:gridCol w="1367389"/>
              </a:tblGrid>
              <a:tr h="5196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Strategic Growth Areas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Acres</a:t>
                      </a:r>
                      <a:endParaRPr lang="en-US" sz="2400" dirty="0"/>
                    </a:p>
                  </a:txBody>
                  <a:tcPr/>
                </a:tc>
              </a:tr>
              <a:tr h="52688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 Growth 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11,199</a:t>
                      </a:r>
                      <a:endParaRPr lang="en-US" sz="2400" dirty="0"/>
                    </a:p>
                  </a:txBody>
                  <a:tcPr/>
                </a:tc>
              </a:tr>
              <a:tr h="52688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Secondary</a:t>
                      </a:r>
                      <a:r>
                        <a:rPr lang="en-US" sz="2400" baseline="0" dirty="0" smtClean="0"/>
                        <a:t> Growth 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23,259</a:t>
                      </a:r>
                      <a:endParaRPr lang="en-US" sz="2400" dirty="0"/>
                    </a:p>
                  </a:txBody>
                  <a:tcPr/>
                </a:tc>
              </a:tr>
              <a:tr h="52688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Rural Growth 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122,125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" y="72874"/>
            <a:ext cx="6057898" cy="67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Allocation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smtClean="0"/>
              <a:t>Developing most suitable parcels first.  Showing growth in unincorporated area only.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9" cy="67851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88717"/>
              </p:ext>
            </p:extLst>
          </p:nvPr>
        </p:nvGraphicFramePr>
        <p:xfrm>
          <a:off x="1142998" y="3244180"/>
          <a:ext cx="3981451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Control Totals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BOP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108,027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Single-Family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5,225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75,728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Multi-Family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Mobile Homes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3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Allocation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smtClean="0"/>
              <a:t>Developing most suitable parcels first.  Showing growth in unincorporated area only.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81906"/>
              </p:ext>
            </p:extLst>
          </p:nvPr>
        </p:nvGraphicFramePr>
        <p:xfrm>
          <a:off x="1142998" y="3244180"/>
          <a:ext cx="3981451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Control Totals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BOP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108,027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Single-Family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5,225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75,728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Multi-Family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Mobile Homes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6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Allocation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smtClean="0"/>
              <a:t>Developing most suitable parcels first.  Showing growth in unincorporated area only.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03540"/>
              </p:ext>
            </p:extLst>
          </p:nvPr>
        </p:nvGraphicFramePr>
        <p:xfrm>
          <a:off x="1142998" y="3244180"/>
          <a:ext cx="3981451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Control Totals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BOP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108,027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Single-Family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5,225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75,728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Multi-Family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Mobile Homes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Allocation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smtClean="0"/>
              <a:t>Developing most suitable parcels first.  Showing growth in unincorporated area only.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425681"/>
              </p:ext>
            </p:extLst>
          </p:nvPr>
        </p:nvGraphicFramePr>
        <p:xfrm>
          <a:off x="1142998" y="3244180"/>
          <a:ext cx="3981451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Control Totals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BOP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108,027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Single-Family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5,225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75,728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Multi-Family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Mobile Homes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1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Allocation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smtClean="0"/>
              <a:t>Developing most suitable parcels first.  Showing growth in unincorporated area only.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62510"/>
              </p:ext>
            </p:extLst>
          </p:nvPr>
        </p:nvGraphicFramePr>
        <p:xfrm>
          <a:off x="1142998" y="3244180"/>
          <a:ext cx="3981451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Control Totals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BOP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108,027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Single-Family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5,225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75,728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Multi-Family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Mobile Homes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7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Growth Scenario Modeling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planners to make decisions about development, land use, transportation and conservation.</a:t>
            </a:r>
          </a:p>
          <a:p>
            <a:r>
              <a:rPr lang="en-US" dirty="0" smtClean="0"/>
              <a:t>Visualize where future homes and jobs might go within the County.</a:t>
            </a:r>
          </a:p>
          <a:p>
            <a:r>
              <a:rPr lang="en-US" dirty="0" smtClean="0"/>
              <a:t>Compare scenarios of different land use regulations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Growth Allocation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smtClean="0"/>
              <a:t>Developing most suitable parcels first.  Showing growth in unincorporated area only.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8" cy="67851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8149"/>
              </p:ext>
            </p:extLst>
          </p:nvPr>
        </p:nvGraphicFramePr>
        <p:xfrm>
          <a:off x="1142998" y="3244180"/>
          <a:ext cx="3981451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Control Totals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BOP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108,027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Single-Family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5,225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75,728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Multi-Family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Mobile Homes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6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953000"/>
            <a:ext cx="12192000" cy="20193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734" y="383460"/>
            <a:ext cx="9144000" cy="918873"/>
          </a:xfrm>
        </p:spPr>
        <p:txBody>
          <a:bodyPr/>
          <a:lstStyle/>
          <a:p>
            <a:r>
              <a:rPr lang="en-US" dirty="0" smtClean="0"/>
              <a:t>Thanks!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4058" y="6224811"/>
            <a:ext cx="436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336.904.3000 • www.ptrc.org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97" y="5281674"/>
            <a:ext cx="3307222" cy="743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1401" y="2601440"/>
            <a:ext cx="98776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algn="ctr" defTabSz="914400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erriweather" panose="02060503050406030704" pitchFamily="18" charset="0"/>
              </a:rPr>
              <a:t>Jesse Day</a:t>
            </a:r>
          </a:p>
          <a:p>
            <a:pPr marL="182880" lvl="0" algn="ctr" defTabSz="9144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erriweather" panose="02060503050406030704" pitchFamily="18" charset="0"/>
                <a:hlinkClick r:id="rId4"/>
              </a:rPr>
              <a:t>jday@ptrc.org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erriweather" panose="020605030504060307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18" y="5156119"/>
            <a:ext cx="1595816" cy="161306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827594" y="5156119"/>
            <a:ext cx="0" cy="1438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 Totals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5359"/>
          </a:xfrm>
        </p:spPr>
        <p:txBody>
          <a:bodyPr/>
          <a:lstStyle/>
          <a:p>
            <a:r>
              <a:rPr lang="en-US" dirty="0" smtClean="0"/>
              <a:t>GIS Software will allocate NEW homes and jobs that are projected to locate to Davie County between 2016 (base year) and 2050 (horizon year).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67657"/>
              </p:ext>
            </p:extLst>
          </p:nvPr>
        </p:nvGraphicFramePr>
        <p:xfrm>
          <a:off x="1142999" y="3225005"/>
          <a:ext cx="6496051" cy="3228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2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7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baseline="0" dirty="0" smtClean="0">
                          <a:effectLst/>
                          <a:latin typeface="+mn-lt"/>
                        </a:rPr>
                        <a:t>Davie County Total</a:t>
                      </a:r>
                      <a:endParaRPr lang="en-US" sz="1800" cap="small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Base 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(2016)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Horizon 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(2050)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Change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6139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42,211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64,135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15,888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24,140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8,252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   Single-Family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12,087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18,829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6,742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   Multi-Family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   Mobile Homes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3,008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4,104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18,498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27,736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9,238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6,969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12,949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7,553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5,380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7,234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39050" y="3800475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NC OSBM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39049" y="5266530"/>
            <a:ext cx="258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Woods &amp; Poole (US BEA)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39049" y="4105175"/>
            <a:ext cx="3714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Population in households divided by 2016 average household size (2.63); </a:t>
            </a:r>
          </a:p>
          <a:p>
            <a:r>
              <a:rPr lang="en-US" sz="1400" i="1" dirty="0" smtClean="0"/>
              <a:t>Assumed trend continuation for SF/MF/Mobile split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941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 Totals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53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Break down by jurisdiction, assuming current allocation of population and jobs.</a:t>
            </a:r>
          </a:p>
          <a:p>
            <a:r>
              <a:rPr lang="en-US" dirty="0" smtClean="0"/>
              <a:t>Assuming 79% of population lives outside municipal limits and about 38% of jobs are located outside limits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62756"/>
              </p:ext>
            </p:extLst>
          </p:nvPr>
        </p:nvGraphicFramePr>
        <p:xfrm>
          <a:off x="1142999" y="3254822"/>
          <a:ext cx="10210800" cy="2988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2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7128"/>
                <a:gridCol w="1337128"/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baseline="0" dirty="0" smtClean="0">
                          <a:effectLst/>
                          <a:latin typeface="+mn-lt"/>
                        </a:rPr>
                        <a:t>Change (2016-2050)</a:t>
                      </a:r>
                      <a:endParaRPr lang="en-US" sz="1800" cap="small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County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Unincorporated Areas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Mocksville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Bermuda Run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Cooleemee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8,252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1,075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   Single-Family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   Multi-Family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6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   Mobile Homes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9,238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4,625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1,126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57191" y="3254822"/>
            <a:ext cx="2037522" cy="29881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smtClean="0"/>
              <a:t>Remove highly constrained areas from future development</a:t>
            </a:r>
          </a:p>
          <a:p>
            <a:pPr lvl="1"/>
            <a:r>
              <a:rPr lang="en-US" dirty="0" smtClean="0"/>
              <a:t>Wetlands</a:t>
            </a:r>
          </a:p>
          <a:p>
            <a:pPr lvl="1"/>
            <a:r>
              <a:rPr lang="en-US" dirty="0" smtClean="0"/>
              <a:t>100-year floodplain</a:t>
            </a:r>
          </a:p>
          <a:p>
            <a:pPr lvl="1"/>
            <a:r>
              <a:rPr lang="en-US" dirty="0" smtClean="0"/>
              <a:t>30-foot stream buffers (perennial streams in water supply watersheds)</a:t>
            </a:r>
          </a:p>
          <a:p>
            <a:pPr lvl="1"/>
            <a:r>
              <a:rPr lang="en-US" dirty="0" smtClean="0"/>
              <a:t>Conservation lands (managed lands in Natural Heritage Program database)</a:t>
            </a:r>
          </a:p>
          <a:p>
            <a:r>
              <a:rPr lang="en-US" dirty="0" smtClean="0"/>
              <a:t>Calculated developable area for each parcel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900" cy="6785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Development Constraints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01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 Out Potential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How many homes and jobs COULD be allocated to each parcel based on current zoning and watershed restrictions.</a:t>
            </a:r>
          </a:p>
          <a:p>
            <a:r>
              <a:rPr lang="en-US" dirty="0" smtClean="0"/>
              <a:t>Each parcel coded for:</a:t>
            </a:r>
          </a:p>
          <a:p>
            <a:pPr lvl="1"/>
            <a:r>
              <a:rPr lang="en-US" dirty="0" smtClean="0"/>
              <a:t>Jurisdiction (Mocksville, Bermuda Run, Cooleemee, Davie County)</a:t>
            </a:r>
          </a:p>
          <a:p>
            <a:pPr lvl="1"/>
            <a:r>
              <a:rPr lang="en-US" dirty="0" smtClean="0"/>
              <a:t>Water Supply Watershed (III-P, III-C, IV-P, IV-C, none)</a:t>
            </a:r>
          </a:p>
          <a:p>
            <a:pPr lvl="1"/>
            <a:r>
              <a:rPr lang="en-US" dirty="0" smtClean="0"/>
              <a:t>Development Status (Developed, Un-developed, Under-developed, Conservation)</a:t>
            </a:r>
          </a:p>
          <a:p>
            <a:pPr lvl="2"/>
            <a:r>
              <a:rPr lang="en-US" dirty="0" smtClean="0"/>
              <a:t>Only Un-developed and Under-developed parcels will receive future growth</a:t>
            </a:r>
          </a:p>
          <a:p>
            <a:pPr lvl="1"/>
            <a:r>
              <a:rPr lang="en-US" dirty="0" smtClean="0"/>
              <a:t>Development Type (zoning)</a:t>
            </a:r>
          </a:p>
        </p:txBody>
      </p:sp>
    </p:spTree>
    <p:extLst>
      <p:ext uri="{BB962C8B-B14F-4D97-AF65-F5344CB8AC3E}">
        <p14:creationId xmlns:p14="http://schemas.microsoft.com/office/powerpoint/2010/main" val="28863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 Out Potential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Rules established for each development type (zoning category)</a:t>
            </a:r>
          </a:p>
          <a:p>
            <a:pPr lvl="1"/>
            <a:r>
              <a:rPr lang="en-US" dirty="0" smtClean="0"/>
              <a:t>Site Efficiency – removes areas for right-of-ways, lot setbacks, open space</a:t>
            </a:r>
          </a:p>
          <a:p>
            <a:pPr lvl="1"/>
            <a:r>
              <a:rPr lang="en-US" dirty="0" smtClean="0"/>
              <a:t>Percent Residential/Non-Residential</a:t>
            </a:r>
          </a:p>
          <a:p>
            <a:pPr lvl="2"/>
            <a:r>
              <a:rPr lang="en-US" dirty="0" smtClean="0"/>
              <a:t>Percent Single Family, Multi-family, or Mobile Homes</a:t>
            </a:r>
          </a:p>
          <a:p>
            <a:pPr lvl="2"/>
            <a:r>
              <a:rPr lang="en-US" dirty="0" smtClean="0"/>
              <a:t>Percent Retail/Office, Industrial, or Institutional</a:t>
            </a:r>
          </a:p>
          <a:p>
            <a:pPr lvl="1"/>
            <a:r>
              <a:rPr lang="en-US" dirty="0" smtClean="0"/>
              <a:t>Residential Density (homes per acre)</a:t>
            </a:r>
          </a:p>
          <a:p>
            <a:pPr lvl="1"/>
            <a:r>
              <a:rPr lang="en-US" dirty="0" smtClean="0"/>
              <a:t>Non-residential Intensity (Floor Area Ratio)</a:t>
            </a:r>
          </a:p>
          <a:p>
            <a:pPr lvl="1"/>
            <a:r>
              <a:rPr lang="en-US" dirty="0" smtClean="0"/>
              <a:t>Employee Space Ratios (employees per square foot)</a:t>
            </a:r>
          </a:p>
        </p:txBody>
      </p:sp>
    </p:spTree>
    <p:extLst>
      <p:ext uri="{BB962C8B-B14F-4D97-AF65-F5344CB8AC3E}">
        <p14:creationId xmlns:p14="http://schemas.microsoft.com/office/powerpoint/2010/main" val="1555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 Out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/>
          <a:lstStyle/>
          <a:p>
            <a:r>
              <a:rPr lang="en-US" dirty="0" smtClean="0"/>
              <a:t>If every parcels was developed to the fullest extent: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72874"/>
            <a:ext cx="6057899" cy="678512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14955"/>
              </p:ext>
            </p:extLst>
          </p:nvPr>
        </p:nvGraphicFramePr>
        <p:xfrm>
          <a:off x="838200" y="2806859"/>
          <a:ext cx="5295900" cy="3293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4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947"/>
                <a:gridCol w="916057"/>
              </a:tblGrid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COUNTY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Unincorporated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Control Totals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BOP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Control Totals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BOP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Dwelling Units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8,252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116,362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6,342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108,027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Single-Family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6,742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81,595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75,728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Multi-Family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4,437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2,744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   Mobile Homes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30,330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9,238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74,707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3,479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19,689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Retail/Office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22,281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Industrial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14,404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1,823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Institutional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38,022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15,303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03034" y="2806858"/>
            <a:ext cx="1731066" cy="32937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 Suitability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862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Measures appropriateness of future development for each parcel</a:t>
            </a:r>
          </a:p>
          <a:p>
            <a:r>
              <a:rPr lang="en-US" dirty="0" smtClean="0"/>
              <a:t>Final suitability value calculated for each parcel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82731"/>
              </p:ext>
            </p:extLst>
          </p:nvPr>
        </p:nvGraphicFramePr>
        <p:xfrm>
          <a:off x="5676899" y="365125"/>
          <a:ext cx="6106605" cy="523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947"/>
              </a:tblGrid>
              <a:tr h="2623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Land Suitability Factors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01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Growth Areas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8275" algn="l"/>
                        </a:tabLst>
                      </a:pPr>
                      <a:r>
                        <a:rPr lang="en-US" sz="1400" dirty="0">
                          <a:effectLst/>
                        </a:rPr>
                        <a:t>Municipal Limits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ETJ Limits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01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Sewer Service Area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Within Town limits or within 100-feet of a </a:t>
                      </a:r>
                      <a:r>
                        <a:rPr lang="en-US" sz="1400" dirty="0" smtClean="0">
                          <a:effectLst/>
                        </a:rPr>
                        <a:t>gravity fed sewer </a:t>
                      </a:r>
                      <a:r>
                        <a:rPr lang="en-US" sz="1400" dirty="0">
                          <a:effectLst/>
                        </a:rPr>
                        <a:t>line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101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Water Service Area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Within Town limits or within 100-feet of a water line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76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Farmland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764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Voluntary Agricultural District</a:t>
                      </a:r>
                      <a:endParaRPr lang="en-US" sz="1400" strike="noStrike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-2</a:t>
                      </a:r>
                      <a:endParaRPr lang="en-US" sz="1400" strike="noStrike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76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Heritage Areas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764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 smtClean="0">
                          <a:effectLst/>
                        </a:rPr>
                        <a:t>Significant Natural Heritage Areas &amp; Element Occurrences</a:t>
                      </a:r>
                      <a:endParaRPr lang="en-US" sz="1400" strike="noStrike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 smtClean="0">
                          <a:effectLst/>
                        </a:rPr>
                        <a:t>-1</a:t>
                      </a:r>
                      <a:endParaRPr lang="en-US" sz="1400" strike="noStrike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76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Steep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Slopes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764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 smtClean="0">
                          <a:effectLst/>
                        </a:rPr>
                        <a:t>Slopes greater than 15%</a:t>
                      </a:r>
                      <a:endParaRPr lang="en-US" sz="1400" strike="noStrike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 smtClean="0">
                          <a:effectLst/>
                        </a:rPr>
                        <a:t>-1 to 0</a:t>
                      </a:r>
                      <a:endParaRPr lang="en-US" sz="1400" strike="noStrike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76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Poor Soils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764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strike="noStrike" dirty="0">
                          <a:effectLst/>
                        </a:rPr>
                        <a:t>Limited for septic systems</a:t>
                      </a:r>
                      <a:endParaRPr lang="en-US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400" strike="noStrike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to 0</a:t>
                      </a:r>
                      <a:endParaRPr lang="en-US" sz="1400" strike="noStrik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76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Transportation Nodes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Within 1-mile of interstate interchange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 to 2.8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1017">
                <a:tc>
                  <a:txBody>
                    <a:bodyPr/>
                    <a:lstStyle/>
                    <a:p>
                      <a:pPr marL="2286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Within 0.5 miles of road network intersection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376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Destinations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61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Major destinations such as employment centers, grocery stores, schools, hospitals, recreation facilities</a:t>
                      </a:r>
                      <a:endParaRPr lang="en-US" sz="14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 to 2.5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3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11518</TotalTime>
  <Words>1137</Words>
  <Application>Microsoft Office PowerPoint</Application>
  <PresentationFormat>Widescreen</PresentationFormat>
  <Paragraphs>441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Merriweather</vt:lpstr>
      <vt:lpstr>Open Sans</vt:lpstr>
      <vt:lpstr>Times New Roman</vt:lpstr>
      <vt:lpstr>Office Theme</vt:lpstr>
      <vt:lpstr>PowerPoint Presentation</vt:lpstr>
      <vt:lpstr>Future Growth Scenario Modeling</vt:lpstr>
      <vt:lpstr>Control Totals</vt:lpstr>
      <vt:lpstr>Control Totals</vt:lpstr>
      <vt:lpstr>Development Constraints</vt:lpstr>
      <vt:lpstr>Build Out Potential</vt:lpstr>
      <vt:lpstr>Build Out Potential</vt:lpstr>
      <vt:lpstr>Build Out Potential</vt:lpstr>
      <vt:lpstr>Land Suitability</vt:lpstr>
      <vt:lpstr>Land Suitability</vt:lpstr>
      <vt:lpstr>Conservation Areas</vt:lpstr>
      <vt:lpstr>Land Suitability</vt:lpstr>
      <vt:lpstr>Growth Strategy Areas</vt:lpstr>
      <vt:lpstr>PowerPoint Presentation</vt:lpstr>
      <vt:lpstr>Growth Allocation</vt:lpstr>
      <vt:lpstr>Growth Allocation</vt:lpstr>
      <vt:lpstr>Growth Allocation</vt:lpstr>
      <vt:lpstr>Growth Allocation</vt:lpstr>
      <vt:lpstr>Growth Allocation</vt:lpstr>
      <vt:lpstr>Growth Allocation</vt:lpstr>
      <vt:lpstr>Thanks!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Jernigan</dc:creator>
  <cp:lastModifiedBy>Malinda Ford</cp:lastModifiedBy>
  <cp:revision>134</cp:revision>
  <dcterms:created xsi:type="dcterms:W3CDTF">2017-04-12T20:29:49Z</dcterms:created>
  <dcterms:modified xsi:type="dcterms:W3CDTF">2018-11-09T13:08:58Z</dcterms:modified>
</cp:coreProperties>
</file>